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2" r:id="rId16"/>
    <p:sldId id="273" r:id="rId17"/>
    <p:sldId id="274" r:id="rId18"/>
    <p:sldId id="275" r:id="rId19"/>
    <p:sldId id="276" r:id="rId20"/>
    <p:sldId id="277" r:id="rId21"/>
    <p:sldId id="278" r:id="rId22"/>
    <p:sldId id="279" r:id="rId23"/>
    <p:sldId id="268" r:id="rId24"/>
    <p:sldId id="280" r:id="rId25"/>
    <p:sldId id="281" r:id="rId26"/>
    <p:sldId id="282" r:id="rId27"/>
    <p:sldId id="283" r:id="rId28"/>
    <p:sldId id="284" r:id="rId29"/>
    <p:sldId id="285" r:id="rId30"/>
    <p:sldId id="286" r:id="rId31"/>
    <p:sldId id="289" r:id="rId32"/>
    <p:sldId id="288"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14" autoAdjust="0"/>
  </p:normalViewPr>
  <p:slideViewPr>
    <p:cSldViewPr snapToGrid="0">
      <p:cViewPr varScale="1">
        <p:scale>
          <a:sx n="61" d="100"/>
          <a:sy n="61"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050B1-E386-43F8-ABB0-59D795EA0779}" type="datetimeFigureOut">
              <a:rPr lang="ru-RU" smtClean="0"/>
              <a:t>02.03.2024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F92E5-97B0-4FA3-86FD-61FF7EB7D98B}" type="slidenum">
              <a:rPr lang="ru-RU" smtClean="0"/>
              <a:t>‹#›</a:t>
            </a:fld>
            <a:endParaRPr lang="ru-RU"/>
          </a:p>
        </p:txBody>
      </p:sp>
    </p:spTree>
    <p:extLst>
      <p:ext uri="{BB962C8B-B14F-4D97-AF65-F5344CB8AC3E}">
        <p14:creationId xmlns:p14="http://schemas.microsoft.com/office/powerpoint/2010/main" val="112024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xiv.org/abs/1710.05941v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matthewzeiler.com/pubs/arxive2013/arxive2013.p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youtube.com/watch?v=AgkfIQ4IGa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kaggle.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Cw5PKV9Rj3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err="1">
                <a:solidFill>
                  <a:srgbClr val="333333"/>
                </a:solidFill>
                <a:effectLst/>
                <a:latin typeface="-apple-system"/>
              </a:rPr>
              <a:t>Свёрточные</a:t>
            </a:r>
            <a:r>
              <a:rPr lang="ru-RU" b="0" i="0" dirty="0">
                <a:solidFill>
                  <a:srgbClr val="333333"/>
                </a:solidFill>
                <a:effectLst/>
                <a:latin typeface="-apple-system"/>
              </a:rPr>
              <a:t> нейронные сети (СНС). Звучит как странное сочетание биологии и математики с примесью информатики, но как бы оно не звучало, эти сети — одни из самых влиятельных инноваций в области компьютерного зрения. Впервые нейронные сети привлекли всеобщее внимание в 2012 году, когда Алекс </a:t>
            </a:r>
            <a:r>
              <a:rPr lang="ru-RU" b="0" i="0" dirty="0" err="1">
                <a:solidFill>
                  <a:srgbClr val="333333"/>
                </a:solidFill>
                <a:effectLst/>
                <a:latin typeface="-apple-system"/>
              </a:rPr>
              <a:t>Крижевски</a:t>
            </a:r>
            <a:r>
              <a:rPr lang="ru-RU" b="0" i="0" dirty="0">
                <a:solidFill>
                  <a:srgbClr val="333333"/>
                </a:solidFill>
                <a:effectLst/>
                <a:latin typeface="-apple-system"/>
              </a:rPr>
              <a:t> благодаря им выиграл конкурс </a:t>
            </a:r>
            <a:r>
              <a:rPr lang="ru-RU" b="0" i="0" dirty="0" err="1">
                <a:solidFill>
                  <a:srgbClr val="333333"/>
                </a:solidFill>
                <a:effectLst/>
                <a:latin typeface="-apple-system"/>
              </a:rPr>
              <a:t>ImageNet</a:t>
            </a:r>
            <a:r>
              <a:rPr lang="ru-RU" b="0" i="0" dirty="0">
                <a:solidFill>
                  <a:srgbClr val="333333"/>
                </a:solidFill>
                <a:effectLst/>
                <a:latin typeface="-apple-system"/>
              </a:rPr>
              <a:t> (грубо говоря, это ежегодная олимпиада по машинному зрению), снизив рекорд ошибок классификации с 26% до 15%, что тогда стало прорывом. Сегодня глубинное обучения лежит в основе услуг многих компаний: Facebook использует нейронные сети для алгоритмов автоматического проставления тегов, Google — для поиска среди фотографий пользователя, Amazon — для генерации рекомендаций товаров, </a:t>
            </a:r>
            <a:r>
              <a:rPr lang="ru-RU" b="0" i="0" dirty="0" err="1">
                <a:solidFill>
                  <a:srgbClr val="333333"/>
                </a:solidFill>
                <a:effectLst/>
                <a:latin typeface="-apple-system"/>
              </a:rPr>
              <a:t>Pinterest</a:t>
            </a:r>
            <a:r>
              <a:rPr lang="ru-RU" b="0" i="0" dirty="0">
                <a:solidFill>
                  <a:srgbClr val="333333"/>
                </a:solidFill>
                <a:effectLst/>
                <a:latin typeface="-apple-system"/>
              </a:rPr>
              <a:t> — для персонализации домашней страницы пользователя, а </a:t>
            </a:r>
            <a:r>
              <a:rPr lang="ru-RU" b="0" i="0" dirty="0" err="1">
                <a:solidFill>
                  <a:srgbClr val="333333"/>
                </a:solidFill>
                <a:effectLst/>
                <a:latin typeface="-apple-system"/>
              </a:rPr>
              <a:t>Instagram</a:t>
            </a:r>
            <a:r>
              <a:rPr lang="ru-RU" b="0" i="0" dirty="0">
                <a:solidFill>
                  <a:srgbClr val="333333"/>
                </a:solidFill>
                <a:effectLst/>
                <a:latin typeface="-apple-system"/>
              </a:rPr>
              <a:t> — для поисковой инфраструктуры.</a:t>
            </a:r>
          </a:p>
          <a:p>
            <a:pPr algn="l"/>
            <a:br>
              <a:rPr lang="ru-RU" dirty="0"/>
            </a:br>
            <a:r>
              <a:rPr lang="ru-RU" b="0" i="0" dirty="0">
                <a:solidFill>
                  <a:srgbClr val="333333"/>
                </a:solidFill>
                <a:effectLst/>
                <a:latin typeface="-apple-system"/>
              </a:rPr>
              <a:t>Но классический, и, возможно, самый популярный вариант использования сетей это обработка изображений. Давайте посмотрим, как СНС используются для классификации изображений.</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a:t>
            </a:fld>
            <a:endParaRPr lang="ru-RU"/>
          </a:p>
        </p:txBody>
      </p:sp>
    </p:spTree>
    <p:extLst>
      <p:ext uri="{BB962C8B-B14F-4D97-AF65-F5344CB8AC3E}">
        <p14:creationId xmlns:p14="http://schemas.microsoft.com/office/powerpoint/2010/main" val="2887545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Значение намного ниже! Это потому, что в новой области изображения нет ничего, что фильтр определения кривой мог засечь. Помните, что вывод этого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 карта свойств. В самом простом случае, при наличии одного фильтра свертки (и если этот фильтр — детектор кривой), карта свойств покажет области, в которых больше вероятности наличия кривых. В этом примере в левом верхнем углу значение нашей 28 х 28 х 1 карты свойств будет 6600. Это высокое значение показывает, что, возможно, что-то похожее на кривую присутствует на изображении, и такая вероятность активировала фильтр. В правом верхнем углу значение у карты свойств будет 0, потому что на картинке не было ничего, что могло активировать фильтр (проще говоря, в этой области не было кривой). Помните, что это только для одного фильтра. Это фильтр, который обнаруживает линии с изгибом наружу. Могут быть другие фильтры для линий, изогнутых внутрь или просто прямых. Чем больше фильтров, тем больше глубина карты свойств, и тем больше информации мы имеем о вводной картинке.</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11</a:t>
            </a:fld>
            <a:endParaRPr lang="ru-RU"/>
          </a:p>
        </p:txBody>
      </p:sp>
    </p:spTree>
    <p:extLst>
      <p:ext uri="{BB962C8B-B14F-4D97-AF65-F5344CB8AC3E}">
        <p14:creationId xmlns:p14="http://schemas.microsoft.com/office/powerpoint/2010/main" val="58908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Ремарка: Фильтр, о котором я рассказал в этом разделе, упрощён для упрощения математики свёртывания. На рисунке ниже видны примеры фактических визуализаций фильтров первого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обученной сети. Но идея здесь та же. Фильтры на первом слое сворачиваются вокруг вводного изображения и "активируются" (или производят большие значения), когда специфическая черта, которую они ищут, есть во вводном изображении.</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12</a:t>
            </a:fld>
            <a:endParaRPr lang="ru-RU"/>
          </a:p>
        </p:txBody>
      </p:sp>
    </p:spTree>
    <p:extLst>
      <p:ext uri="{BB962C8B-B14F-4D97-AF65-F5344CB8AC3E}">
        <p14:creationId xmlns:p14="http://schemas.microsoft.com/office/powerpoint/2010/main" val="303942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12529"/>
                </a:solidFill>
                <a:effectLst/>
                <a:latin typeface="system-ui"/>
              </a:rPr>
              <a:t>1. Что такое функции активации?</a:t>
            </a:r>
          </a:p>
          <a:p>
            <a:pPr algn="l"/>
            <a:r>
              <a:rPr lang="ru-RU" b="0" i="0" dirty="0">
                <a:solidFill>
                  <a:srgbClr val="212529"/>
                </a:solidFill>
                <a:effectLst/>
                <a:latin typeface="system-ui"/>
              </a:rPr>
              <a:t>Функции активации принимают решение о том, передавать ли сигнал следующему уровню. Они принимают взвешенную сумму входных данных плюс смещение в качестве входных данных. Обычно они применяются как к скрытому, так и к выходному слою.</a:t>
            </a:r>
          </a:p>
          <a:p>
            <a:pPr algn="l"/>
            <a:r>
              <a:rPr lang="ru-RU" b="0" i="0" dirty="0">
                <a:solidFill>
                  <a:srgbClr val="212529"/>
                </a:solidFill>
                <a:effectLst/>
                <a:latin typeface="system-ui"/>
              </a:rPr>
              <a:t>Это также можно назвать нелинейным преобразованием, которое мы выполняем над входным сигналом. Но зачем нам преобразовывать линейную функцию? Линейные функции (например, f (x) = x) легко решить, но они ограничены по своей сложности. Таким образом, это делает их менее эффективными при изучении сложного функционального отображения данных. Нелинейность делает его более мощным и добавляет возможность изучать что-то сложное из данных для представления произвольных функциональных отображений.</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13</a:t>
            </a:fld>
            <a:endParaRPr lang="ru-RU"/>
          </a:p>
        </p:txBody>
      </p:sp>
    </p:spTree>
    <p:extLst>
      <p:ext uri="{BB962C8B-B14F-4D97-AF65-F5344CB8AC3E}">
        <p14:creationId xmlns:p14="http://schemas.microsoft.com/office/powerpoint/2010/main" val="288379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12529"/>
                </a:solidFill>
                <a:effectLst/>
                <a:latin typeface="system-ui"/>
              </a:rPr>
              <a:t>Предположим, что желаемый выход сети равен y. Сеть выдает на выходе y ’. Разница между прогнозируемым выходом и желаемым выходом (y-y ’) преобразуется в функцию потерь (J). Наша цель - оптимизировать функцию потерь (то есть сделать наши потери как можно меньшими) по обучающей выборке.</a:t>
            </a:r>
          </a:p>
          <a:p>
            <a:pPr algn="l"/>
            <a:r>
              <a:rPr lang="ru-RU" b="0" i="0" dirty="0">
                <a:solidFill>
                  <a:srgbClr val="212529"/>
                </a:solidFill>
                <a:effectLst/>
                <a:latin typeface="system-ui"/>
              </a:rPr>
              <a:t>Вышеупомянутая функция потерь имеет форму чаши - частная производная функции потерь (J) по весу представляет собой наклон чаши в определенном месте. Двигаясь в направлении, предсказанном частными производными, мы можем добраться до дна чаши, минимизируя нашу функцию потерь.</a:t>
            </a:r>
          </a:p>
          <a:p>
            <a:pPr algn="l"/>
            <a:r>
              <a:rPr lang="ru-RU" b="1" i="0" dirty="0">
                <a:solidFill>
                  <a:srgbClr val="212529"/>
                </a:solidFill>
                <a:effectLst/>
                <a:latin typeface="system-ui"/>
              </a:rPr>
              <a:t>Градиентный спуск</a:t>
            </a:r>
            <a:r>
              <a:rPr lang="ru-RU" b="0" i="0" dirty="0">
                <a:solidFill>
                  <a:srgbClr val="212529"/>
                </a:solidFill>
                <a:effectLst/>
                <a:latin typeface="system-ui"/>
              </a:rPr>
              <a:t> - это идея итеративного использования частных производных функции для достижения локального минимума.</a:t>
            </a:r>
          </a:p>
          <a:p>
            <a:pPr algn="l"/>
            <a:endParaRPr lang="ru-RU" b="0" i="0" dirty="0">
              <a:solidFill>
                <a:srgbClr val="212529"/>
              </a:solidFill>
              <a:effectLst/>
              <a:latin typeface="system-ui"/>
            </a:endParaRP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14</a:t>
            </a:fld>
            <a:endParaRPr lang="ru-RU"/>
          </a:p>
        </p:txBody>
      </p:sp>
    </p:spTree>
    <p:extLst>
      <p:ext uri="{BB962C8B-B14F-4D97-AF65-F5344CB8AC3E}">
        <p14:creationId xmlns:p14="http://schemas.microsoft.com/office/powerpoint/2010/main" val="4204387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212529"/>
                </a:solidFill>
                <a:effectLst/>
                <a:latin typeface="system-ui"/>
              </a:rPr>
              <a:t>В нейронных сетях веса обновляются с помощью метода под названием </a:t>
            </a:r>
            <a:r>
              <a:rPr lang="ru-RU" b="1" i="0" dirty="0" err="1">
                <a:solidFill>
                  <a:srgbClr val="212529"/>
                </a:solidFill>
                <a:effectLst/>
                <a:latin typeface="system-ui"/>
              </a:rPr>
              <a:t>Backpropagation</a:t>
            </a:r>
            <a:r>
              <a:rPr lang="ru-RU" b="0" i="0" dirty="0">
                <a:solidFill>
                  <a:srgbClr val="212529"/>
                </a:solidFill>
                <a:effectLst/>
                <a:latin typeface="system-ui"/>
              </a:rPr>
              <a:t>. Он использует цепное правило итеративно (обратный проход на картинке) для достижения минимального значения функции потерь.</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15</a:t>
            </a:fld>
            <a:endParaRPr lang="ru-RU"/>
          </a:p>
        </p:txBody>
      </p:sp>
    </p:spTree>
    <p:extLst>
      <p:ext uri="{BB962C8B-B14F-4D97-AF65-F5344CB8AC3E}">
        <p14:creationId xmlns:p14="http://schemas.microsoft.com/office/powerpoint/2010/main" val="248474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212529"/>
                </a:solidFill>
                <a:effectLst/>
                <a:latin typeface="system-ui"/>
              </a:rPr>
              <a:t>Есть два типа функций активации: </a:t>
            </a:r>
            <a:r>
              <a:rPr lang="ru-RU" b="0" i="1" dirty="0">
                <a:solidFill>
                  <a:srgbClr val="212529"/>
                </a:solidFill>
                <a:effectLst/>
                <a:latin typeface="system-ui"/>
              </a:rPr>
              <a:t>Линейные функции активации</a:t>
            </a:r>
            <a:r>
              <a:rPr lang="ru-RU" b="0" i="0" dirty="0">
                <a:solidFill>
                  <a:srgbClr val="212529"/>
                </a:solidFill>
                <a:effectLst/>
                <a:latin typeface="system-ui"/>
              </a:rPr>
              <a:t> (f (x) = x, которая в основном передает ввод без особых изменений) и нелинейные функции активации. Я буду обсуждать наиболее часто используемые в настоящее время функции активации.</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16</a:t>
            </a:fld>
            <a:endParaRPr lang="ru-RU"/>
          </a:p>
        </p:txBody>
      </p:sp>
    </p:spTree>
    <p:extLst>
      <p:ext uri="{BB962C8B-B14F-4D97-AF65-F5344CB8AC3E}">
        <p14:creationId xmlns:p14="http://schemas.microsoft.com/office/powerpoint/2010/main" val="109922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Также известна как функция логистической активации</a:t>
            </a:r>
          </a:p>
          <a:p>
            <a:pPr algn="l">
              <a:buFont typeface="Arial" panose="020B0604020202020204" pitchFamily="34" charset="0"/>
              <a:buChar char="•"/>
            </a:pPr>
            <a:r>
              <a:rPr lang="ru-RU" b="0" i="0" dirty="0">
                <a:solidFill>
                  <a:srgbClr val="212529"/>
                </a:solidFill>
                <a:effectLst/>
                <a:latin typeface="system-ui"/>
              </a:rPr>
              <a:t>Диапазон: от 0 до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b="0" i="0" dirty="0">
                <a:solidFill>
                  <a:srgbClr val="212529"/>
                </a:solidFill>
                <a:effectLst/>
                <a:latin typeface="system-ui"/>
              </a:rPr>
              <a:t>Проблемы:</a:t>
            </a:r>
            <a:br>
              <a:rPr lang="ru-RU" b="0" i="0" dirty="0">
                <a:solidFill>
                  <a:srgbClr val="212529"/>
                </a:solidFill>
                <a:effectLst/>
                <a:latin typeface="system-ui"/>
              </a:rPr>
            </a:br>
            <a:r>
              <a:rPr lang="ru-RU" b="0" i="0" dirty="0">
                <a:solidFill>
                  <a:srgbClr val="212529"/>
                </a:solidFill>
                <a:effectLst/>
                <a:latin typeface="system-ui"/>
              </a:rPr>
              <a:t>- Проблема с исчезающим градиентом: функция плоская около 0 и 1 → во время обратного распространения градиенты в нейронах, выход которых близок к 0 или 1, почти равны 0 (также известные как насыщенные нейроны). Это приводит к тому, что веса в этих нейронах не могут обновляться</a:t>
            </a:r>
            <a:br>
              <a:rPr lang="ru-RU" b="0" i="0" dirty="0">
                <a:solidFill>
                  <a:srgbClr val="212529"/>
                </a:solidFill>
                <a:effectLst/>
                <a:latin typeface="system-ui"/>
              </a:rPr>
            </a:br>
            <a:r>
              <a:rPr lang="ru-RU" b="0" i="0" dirty="0">
                <a:solidFill>
                  <a:srgbClr val="212529"/>
                </a:solidFill>
                <a:effectLst/>
                <a:latin typeface="system-ui"/>
              </a:rPr>
              <a:t>- Выходные данные не центрированы по нулю: заставляет обновления градиента заходить слишком далеко в разных направлениях</a:t>
            </a:r>
            <a:br>
              <a:rPr lang="ru-RU" b="0" i="0" dirty="0">
                <a:solidFill>
                  <a:srgbClr val="212529"/>
                </a:solidFill>
                <a:effectLst/>
                <a:latin typeface="system-ui"/>
              </a:rPr>
            </a:br>
            <a:r>
              <a:rPr lang="ru-RU" b="0" i="0" dirty="0">
                <a:solidFill>
                  <a:srgbClr val="212529"/>
                </a:solidFill>
                <a:effectLst/>
                <a:latin typeface="system-ui"/>
              </a:rPr>
              <a:t>- Насыщает и убивает градиенты</a:t>
            </a:r>
            <a:br>
              <a:rPr lang="ru-RU" b="0" i="0" dirty="0">
                <a:solidFill>
                  <a:srgbClr val="212529"/>
                </a:solidFill>
                <a:effectLst/>
                <a:latin typeface="system-ui"/>
              </a:rPr>
            </a:br>
            <a:r>
              <a:rPr lang="ru-RU" b="0" i="0" dirty="0">
                <a:solidFill>
                  <a:srgbClr val="212529"/>
                </a:solidFill>
                <a:effectLst/>
                <a:latin typeface="system-ui"/>
              </a:rPr>
              <a:t>- Медленная конвергенция</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17</a:t>
            </a:fld>
            <a:endParaRPr lang="ru-RU"/>
          </a:p>
        </p:txBody>
      </p:sp>
    </p:spTree>
    <p:extLst>
      <p:ext uri="{BB962C8B-B14F-4D97-AF65-F5344CB8AC3E}">
        <p14:creationId xmlns:p14="http://schemas.microsoft.com/office/powerpoint/2010/main" val="385880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Обычно используется при классификации между двумя классами</a:t>
            </a:r>
          </a:p>
          <a:p>
            <a:pPr algn="l">
              <a:buFont typeface="Arial" panose="020B0604020202020204" pitchFamily="34" charset="0"/>
              <a:buChar char="•"/>
            </a:pPr>
            <a:r>
              <a:rPr lang="ru-RU" b="0" i="0" dirty="0">
                <a:solidFill>
                  <a:srgbClr val="212529"/>
                </a:solidFill>
                <a:effectLst/>
                <a:latin typeface="system-ui"/>
              </a:rPr>
              <a:t>Проблема:</a:t>
            </a:r>
            <a:br>
              <a:rPr lang="ru-RU" b="0" i="0" dirty="0">
                <a:solidFill>
                  <a:srgbClr val="212529"/>
                </a:solidFill>
                <a:effectLst/>
                <a:latin typeface="system-ui"/>
              </a:rPr>
            </a:br>
            <a:r>
              <a:rPr lang="ru-RU" b="0" i="0" dirty="0">
                <a:solidFill>
                  <a:srgbClr val="212529"/>
                </a:solidFill>
                <a:effectLst/>
                <a:latin typeface="system-ui"/>
              </a:rPr>
              <a:t>Проблема исчезающего градиента</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18</a:t>
            </a:fld>
            <a:endParaRPr lang="ru-RU"/>
          </a:p>
        </p:txBody>
      </p:sp>
    </p:spTree>
    <p:extLst>
      <p:ext uri="{BB962C8B-B14F-4D97-AF65-F5344CB8AC3E}">
        <p14:creationId xmlns:p14="http://schemas.microsoft.com/office/powerpoint/2010/main" val="3582698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Просто и эффективно: считается, что сходимость в 6 раз выше по сравнению с функцией </a:t>
            </a:r>
            <a:r>
              <a:rPr lang="ru-RU" b="0" i="0" dirty="0" err="1">
                <a:solidFill>
                  <a:srgbClr val="212529"/>
                </a:solidFill>
                <a:effectLst/>
                <a:latin typeface="system-ui"/>
              </a:rPr>
              <a:t>tanh</a:t>
            </a:r>
            <a:r>
              <a:rPr lang="ru-RU" b="0" i="0" dirty="0">
                <a:solidFill>
                  <a:srgbClr val="212529"/>
                </a:solidFill>
                <a:effectLst/>
                <a:latin typeface="system-ui"/>
              </a:rPr>
              <a:t>.</a:t>
            </a:r>
          </a:p>
          <a:p>
            <a:pPr algn="l">
              <a:buFont typeface="Arial" panose="020B0604020202020204" pitchFamily="34" charset="0"/>
              <a:buChar char="•"/>
            </a:pPr>
            <a:r>
              <a:rPr lang="ru-RU" b="0" i="0" dirty="0">
                <a:solidFill>
                  <a:srgbClr val="212529"/>
                </a:solidFill>
                <a:effectLst/>
                <a:latin typeface="system-ui"/>
              </a:rPr>
              <a:t>Диапазон: [0, бесконечность)</a:t>
            </a:r>
          </a:p>
          <a:p>
            <a:endParaRPr lang="en-US" dirty="0"/>
          </a:p>
          <a:p>
            <a:pPr algn="l">
              <a:buFont typeface="Arial" panose="020B0604020202020204" pitchFamily="34" charset="0"/>
              <a:buChar char="•"/>
            </a:pPr>
            <a:r>
              <a:rPr lang="ru-RU" b="0" i="0" dirty="0">
                <a:solidFill>
                  <a:srgbClr val="212529"/>
                </a:solidFill>
                <a:effectLst/>
                <a:latin typeface="system-ui"/>
              </a:rPr>
              <a:t>Избегает проблемы исчезающего градиента</a:t>
            </a:r>
          </a:p>
          <a:p>
            <a:pPr algn="l">
              <a:buFont typeface="Arial" panose="020B0604020202020204" pitchFamily="34" charset="0"/>
              <a:buChar char="•"/>
            </a:pPr>
            <a:r>
              <a:rPr lang="ru-RU" b="0" i="0" dirty="0">
                <a:solidFill>
                  <a:srgbClr val="212529"/>
                </a:solidFill>
                <a:effectLst/>
                <a:latin typeface="system-ui"/>
              </a:rPr>
              <a:t>Может использоваться только в скрытом слое в модели нейронной сети (вывод не масштабируется)</a:t>
            </a:r>
          </a:p>
          <a:p>
            <a:pPr algn="l">
              <a:buFont typeface="Arial" panose="020B0604020202020204" pitchFamily="34" charset="0"/>
              <a:buChar char="•"/>
            </a:pPr>
            <a:r>
              <a:rPr lang="ru-RU" b="0" i="0" dirty="0">
                <a:solidFill>
                  <a:srgbClr val="212529"/>
                </a:solidFill>
                <a:effectLst/>
                <a:latin typeface="system-ui"/>
              </a:rPr>
              <a:t>Проблема:</a:t>
            </a:r>
            <a:br>
              <a:rPr lang="ru-RU" b="0" i="0" dirty="0">
                <a:solidFill>
                  <a:srgbClr val="212529"/>
                </a:solidFill>
                <a:effectLst/>
                <a:latin typeface="system-ui"/>
              </a:rPr>
            </a:br>
            <a:r>
              <a:rPr lang="ru-RU" b="0" i="0" dirty="0">
                <a:solidFill>
                  <a:srgbClr val="212529"/>
                </a:solidFill>
                <a:effectLst/>
                <a:latin typeface="system-ui"/>
              </a:rPr>
              <a:t>Некоторые градиенты становятся хрупкими во время обучения и могут умереть. Это вызывает обновление веса, из-за чего он больше никогда не активируется ни на одной точке данных.</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19</a:t>
            </a:fld>
            <a:endParaRPr lang="ru-RU"/>
          </a:p>
        </p:txBody>
      </p:sp>
    </p:spTree>
    <p:extLst>
      <p:ext uri="{BB962C8B-B14F-4D97-AF65-F5344CB8AC3E}">
        <p14:creationId xmlns:p14="http://schemas.microsoft.com/office/powerpoint/2010/main" val="121153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Устраняет проблему умирающих нейронов</a:t>
            </a:r>
          </a:p>
          <a:p>
            <a:pPr algn="l">
              <a:buFont typeface="Arial" panose="020B0604020202020204" pitchFamily="34" charset="0"/>
              <a:buChar char="•"/>
            </a:pPr>
            <a:r>
              <a:rPr lang="ru-RU" b="0" i="0" dirty="0">
                <a:solidFill>
                  <a:srgbClr val="212529"/>
                </a:solidFill>
                <a:effectLst/>
                <a:latin typeface="system-ui"/>
              </a:rPr>
              <a:t>Диапазон: (бесконечность, бесконечность) → увеличивает диапазон функции </a:t>
            </a:r>
            <a:r>
              <a:rPr lang="ru-RU" b="0" i="0" dirty="0" err="1">
                <a:solidFill>
                  <a:srgbClr val="212529"/>
                </a:solidFill>
                <a:effectLst/>
                <a:latin typeface="system-ui"/>
              </a:rPr>
              <a:t>ReLU</a:t>
            </a:r>
            <a:endParaRPr lang="en-US" b="0" i="0" dirty="0">
              <a:solidFill>
                <a:srgbClr val="212529"/>
              </a:solidFill>
              <a:effectLst/>
              <a:latin typeface="system-ui"/>
            </a:endParaRPr>
          </a:p>
          <a:p>
            <a:pPr algn="l">
              <a:buFont typeface="Arial" panose="020B0604020202020204" pitchFamily="34" charset="0"/>
              <a:buChar char="•"/>
            </a:pPr>
            <a:endParaRPr lang="en-US" b="0" i="0" dirty="0">
              <a:solidFill>
                <a:srgbClr val="212529"/>
              </a:solidFill>
              <a:effectLst/>
              <a:latin typeface="system-ui"/>
            </a:endParaRPr>
          </a:p>
          <a:p>
            <a:pPr algn="l">
              <a:buFont typeface="Arial" panose="020B0604020202020204" pitchFamily="34" charset="0"/>
              <a:buChar char="•"/>
            </a:pPr>
            <a:r>
              <a:rPr lang="ru-RU" b="0" i="0" dirty="0">
                <a:solidFill>
                  <a:srgbClr val="212529"/>
                </a:solidFill>
                <a:effectLst/>
                <a:latin typeface="system-ui"/>
              </a:rPr>
              <a:t>Наклон ниже x = 0 (обычно называемый «а») в большинстве случаев составляет 0,01.</a:t>
            </a:r>
          </a:p>
          <a:p>
            <a:pPr algn="l">
              <a:buFont typeface="Arial" panose="020B0604020202020204" pitchFamily="34" charset="0"/>
              <a:buChar char="•"/>
            </a:pPr>
            <a:r>
              <a:rPr lang="ru-RU" b="0" i="0" dirty="0">
                <a:solidFill>
                  <a:srgbClr val="212529"/>
                </a:solidFill>
                <a:effectLst/>
                <a:latin typeface="system-ui"/>
              </a:rPr>
              <a:t>Когда a не 0,01, это называется рандомизированным </a:t>
            </a:r>
            <a:r>
              <a:rPr lang="ru-RU" b="0" i="0" dirty="0" err="1">
                <a:solidFill>
                  <a:srgbClr val="212529"/>
                </a:solidFill>
                <a:effectLst/>
                <a:latin typeface="system-ui"/>
              </a:rPr>
              <a:t>ReLU</a:t>
            </a:r>
            <a:r>
              <a:rPr lang="ru-RU" b="0" i="0" dirty="0">
                <a:solidFill>
                  <a:srgbClr val="212529"/>
                </a:solidFill>
                <a:effectLst/>
                <a:latin typeface="system-ui"/>
              </a:rPr>
              <a:t>.</a:t>
            </a:r>
          </a:p>
          <a:p>
            <a:pPr algn="l">
              <a:buFont typeface="Arial" panose="020B0604020202020204" pitchFamily="34" charset="0"/>
              <a:buChar char="•"/>
            </a:pPr>
            <a:endParaRPr lang="ru-RU" b="0" i="0" dirty="0">
              <a:solidFill>
                <a:srgbClr val="212529"/>
              </a:solidFill>
              <a:effectLst/>
              <a:latin typeface="system-ui"/>
            </a:endParaRP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20</a:t>
            </a:fld>
            <a:endParaRPr lang="ru-RU"/>
          </a:p>
        </p:txBody>
      </p:sp>
    </p:spTree>
    <p:extLst>
      <p:ext uri="{BB962C8B-B14F-4D97-AF65-F5344CB8AC3E}">
        <p14:creationId xmlns:p14="http://schemas.microsoft.com/office/powerpoint/2010/main" val="3355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Задача классификации изображений — это приём начального изображения и вывод его класса (кошка, собака и т.д.) или группы вероятных классов, которая лучше всего характеризует изображение. Для людей это один из первых навыков, который они начинают осваивать с рождения.</a:t>
            </a:r>
          </a:p>
          <a:p>
            <a:r>
              <a:rPr lang="ru-RU" b="0" i="0" dirty="0">
                <a:solidFill>
                  <a:srgbClr val="333333"/>
                </a:solidFill>
                <a:effectLst/>
                <a:latin typeface="-apple-system"/>
              </a:rPr>
              <a:t>Мы овладеваем им естественно, без усилий, став взрослыми. Даже не думая, мы можем быстро и легко распознать пространство, которое нас окружает, вместе с объектами. Когда мы видим изображение или просто смотрим на происходящее вокруг, чаще всего мы можем сразу охарактеризовать место действия, дать каждому объекту ярлык, и все это происходит бессознательно, незаметно для разума. Эти навыки быстрого распознавания шаблонов, обобщения уже полученных знаний, и адаптации к различной запечатлённой на фото обстановке не доступны нашим электронным приятелям.</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3</a:t>
            </a:fld>
            <a:endParaRPr lang="ru-RU"/>
          </a:p>
        </p:txBody>
      </p:sp>
    </p:spTree>
    <p:extLst>
      <p:ext uri="{BB962C8B-B14F-4D97-AF65-F5344CB8AC3E}">
        <p14:creationId xmlns:p14="http://schemas.microsoft.com/office/powerpoint/2010/main" val="116507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Действует как </a:t>
            </a:r>
            <a:r>
              <a:rPr lang="ru-RU" b="0" i="0" dirty="0" err="1">
                <a:solidFill>
                  <a:srgbClr val="212529"/>
                </a:solidFill>
                <a:effectLst/>
                <a:latin typeface="system-ui"/>
              </a:rPr>
              <a:t>ReLU</a:t>
            </a:r>
            <a:r>
              <a:rPr lang="ru-RU" b="0" i="0" dirty="0">
                <a:solidFill>
                  <a:srgbClr val="212529"/>
                </a:solidFill>
                <a:effectLst/>
                <a:latin typeface="system-ui"/>
              </a:rPr>
              <a:t>, когда x положительно, но для отрицательных значений это функция, ограниченная фиксированным значением -1.</a:t>
            </a:r>
          </a:p>
          <a:p>
            <a:pPr algn="l">
              <a:buFont typeface="Arial" panose="020B0604020202020204" pitchFamily="34" charset="0"/>
              <a:buChar char="•"/>
            </a:pPr>
            <a:r>
              <a:rPr lang="ru-RU" b="0" i="0" dirty="0">
                <a:solidFill>
                  <a:srgbClr val="212529"/>
                </a:solidFill>
                <a:effectLst/>
                <a:latin typeface="system-ui"/>
              </a:rPr>
              <a:t>Диапазон: (-1, бесконечность)</a:t>
            </a:r>
          </a:p>
          <a:p>
            <a:pPr algn="l">
              <a:buFont typeface="Arial" panose="020B0604020202020204" pitchFamily="34" charset="0"/>
              <a:buChar char="•"/>
            </a:pPr>
            <a:r>
              <a:rPr lang="ru-RU" b="0" i="0" dirty="0">
                <a:solidFill>
                  <a:srgbClr val="212529"/>
                </a:solidFill>
                <a:effectLst/>
                <a:latin typeface="system-ui"/>
              </a:rPr>
              <a:t>Быстрый</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21</a:t>
            </a:fld>
            <a:endParaRPr lang="ru-RU"/>
          </a:p>
        </p:txBody>
      </p:sp>
    </p:spTree>
    <p:extLst>
      <p:ext uri="{BB962C8B-B14F-4D97-AF65-F5344CB8AC3E}">
        <p14:creationId xmlns:p14="http://schemas.microsoft.com/office/powerpoint/2010/main" val="2171712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212529"/>
                </a:solidFill>
                <a:effectLst/>
                <a:latin typeface="system-ui"/>
              </a:rPr>
              <a:t>Недавно предложенная функция активации исследователями Google</a:t>
            </a:r>
          </a:p>
          <a:p>
            <a:pPr algn="l">
              <a:buFont typeface="Arial" panose="020B0604020202020204" pitchFamily="34" charset="0"/>
              <a:buChar char="•"/>
            </a:pPr>
            <a:r>
              <a:rPr lang="ru-RU" b="0" i="0" dirty="0">
                <a:solidFill>
                  <a:srgbClr val="212529"/>
                </a:solidFill>
                <a:effectLst/>
                <a:latin typeface="system-ui"/>
              </a:rPr>
              <a:t>Согласно </a:t>
            </a:r>
            <a:r>
              <a:rPr lang="ru-RU" b="0" i="0" u="sng" dirty="0">
                <a:solidFill>
                  <a:srgbClr val="0D6EFD"/>
                </a:solidFill>
                <a:effectLst/>
                <a:latin typeface="system-ui"/>
                <a:hlinkClick r:id="rId3"/>
              </a:rPr>
              <a:t>бумаге</a:t>
            </a:r>
            <a:r>
              <a:rPr lang="ru-RU" b="0" i="0" dirty="0">
                <a:solidFill>
                  <a:srgbClr val="212529"/>
                </a:solidFill>
                <a:effectLst/>
                <a:latin typeface="system-ui"/>
              </a:rPr>
              <a:t>, он работает лучше, чем </a:t>
            </a:r>
            <a:r>
              <a:rPr lang="ru-RU" b="0" i="0" dirty="0" err="1">
                <a:solidFill>
                  <a:srgbClr val="212529"/>
                </a:solidFill>
                <a:effectLst/>
                <a:latin typeface="system-ui"/>
              </a:rPr>
              <a:t>ReLU</a:t>
            </a:r>
            <a:r>
              <a:rPr lang="ru-RU" b="0" i="0" dirty="0">
                <a:solidFill>
                  <a:srgbClr val="212529"/>
                </a:solidFill>
                <a:effectLst/>
                <a:latin typeface="system-ui"/>
              </a:rPr>
              <a:t>.</a:t>
            </a:r>
          </a:p>
          <a:p>
            <a:pPr algn="l">
              <a:buFont typeface="Arial" panose="020B0604020202020204" pitchFamily="34" charset="0"/>
              <a:buChar char="•"/>
            </a:pPr>
            <a:r>
              <a:rPr lang="ru-RU" b="0" i="0" dirty="0">
                <a:solidFill>
                  <a:srgbClr val="212529"/>
                </a:solidFill>
                <a:effectLst/>
                <a:latin typeface="system-ui"/>
              </a:rPr>
              <a:t>Свойство односторонней ограниченности при 0</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22</a:t>
            </a:fld>
            <a:endParaRPr lang="ru-RU"/>
          </a:p>
        </p:txBody>
      </p:sp>
    </p:spTree>
    <p:extLst>
      <p:ext uri="{BB962C8B-B14F-4D97-AF65-F5344CB8AC3E}">
        <p14:creationId xmlns:p14="http://schemas.microsoft.com/office/powerpoint/2010/main" val="1406849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Сегодня в традиционной </a:t>
            </a:r>
            <a:r>
              <a:rPr lang="ru-RU" b="0" i="0" dirty="0" err="1">
                <a:solidFill>
                  <a:srgbClr val="333333"/>
                </a:solidFill>
                <a:effectLst/>
                <a:latin typeface="-apple-system"/>
              </a:rPr>
              <a:t>сверточной</a:t>
            </a:r>
            <a:r>
              <a:rPr lang="ru-RU" b="0" i="0" dirty="0">
                <a:solidFill>
                  <a:srgbClr val="333333"/>
                </a:solidFill>
                <a:effectLst/>
                <a:latin typeface="-apple-system"/>
              </a:rPr>
              <a:t> нейронной сетевой архитектуре существуют и другие слои, которые перемежаются со </a:t>
            </a:r>
            <a:r>
              <a:rPr lang="ru-RU" b="0" i="0" dirty="0" err="1">
                <a:solidFill>
                  <a:srgbClr val="333333"/>
                </a:solidFill>
                <a:effectLst/>
                <a:latin typeface="-apple-system"/>
              </a:rPr>
              <a:t>свёрточными</a:t>
            </a:r>
            <a:r>
              <a:rPr lang="ru-RU" b="0" i="0" dirty="0">
                <a:solidFill>
                  <a:srgbClr val="333333"/>
                </a:solidFill>
                <a:effectLst/>
                <a:latin typeface="-apple-system"/>
              </a:rPr>
              <a:t>. </a:t>
            </a:r>
            <a:endParaRPr lang="en-US" b="0" i="0" dirty="0">
              <a:solidFill>
                <a:srgbClr val="333333"/>
              </a:solidFill>
              <a:effectLst/>
              <a:latin typeface="-apple-system"/>
            </a:endParaRPr>
          </a:p>
          <a:p>
            <a:endParaRPr lang="en-US" b="0" i="0" dirty="0">
              <a:solidFill>
                <a:srgbClr val="333333"/>
              </a:solidFill>
              <a:effectLst/>
              <a:latin typeface="-apple-system"/>
            </a:endParaRPr>
          </a:p>
          <a:p>
            <a:pPr algn="l"/>
            <a:r>
              <a:rPr lang="ru-RU" b="0" i="0" dirty="0">
                <a:solidFill>
                  <a:srgbClr val="333333"/>
                </a:solidFill>
                <a:effectLst/>
                <a:latin typeface="-apple-system"/>
              </a:rPr>
              <a:t>Последний слой, хоть и находится в конце, один из важных — мы перейдём к нему позже. Давайте подытожим то, в чём мы уже разобрались. Мы говорили о том, что умеют определять фильтры первого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Они обнаруживают свойства базового уровня, такие как границы и кривые. Как можно себе представить, чтобы предположить какой тип объекта изображён на картинке, нам нужна сеть, способная распознавать свойства более высокого уровня, как например руки, лапы или уши. Так что давайте подумаем, как выглядит выходной результат сети после первого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Его размер 28 х 28 х 3 (при условии, что мы используем три фильтра 5 х 5 х 3).  Когда картинка проходит через один </a:t>
            </a:r>
            <a:r>
              <a:rPr lang="ru-RU" b="0" i="0" dirty="0" err="1">
                <a:solidFill>
                  <a:srgbClr val="333333"/>
                </a:solidFill>
                <a:effectLst/>
                <a:latin typeface="-apple-system"/>
              </a:rPr>
              <a:t>свёрточный</a:t>
            </a:r>
            <a:r>
              <a:rPr lang="ru-RU" b="0" i="0" dirty="0">
                <a:solidFill>
                  <a:srgbClr val="333333"/>
                </a:solidFill>
                <a:effectLst/>
                <a:latin typeface="-apple-system"/>
              </a:rPr>
              <a:t> слой, выход первого слоя становится вводным значением 2-го слоя. Теперь это немного сложнее визуализировать. Когда мы говорили о первом слое, вводом были только данные исходного изображения. Но когда мы перешли ко 2-му слою, вводным значением для него стала одна или несколько карт свойств — результат обработки предыдущим слоем. Каждый набор вводных данных описывает позиции, где на исходном изображении встречаются определенные базовые признаки.</a:t>
            </a:r>
          </a:p>
          <a:p>
            <a:pPr algn="l"/>
            <a:br>
              <a:rPr lang="ru-RU" dirty="0"/>
            </a:br>
            <a:r>
              <a:rPr lang="ru-RU" b="0" i="0" dirty="0">
                <a:solidFill>
                  <a:srgbClr val="333333"/>
                </a:solidFill>
                <a:effectLst/>
                <a:latin typeface="-apple-system"/>
              </a:rPr>
              <a:t>Теперь, когда вы применяете набор фильтров поверх этого (пропускаете картинку через второй </a:t>
            </a:r>
            <a:r>
              <a:rPr lang="ru-RU" b="0" i="0" dirty="0" err="1">
                <a:solidFill>
                  <a:srgbClr val="333333"/>
                </a:solidFill>
                <a:effectLst/>
                <a:latin typeface="-apple-system"/>
              </a:rPr>
              <a:t>свёрточный</a:t>
            </a:r>
            <a:r>
              <a:rPr lang="ru-RU" b="0" i="0" dirty="0">
                <a:solidFill>
                  <a:srgbClr val="333333"/>
                </a:solidFill>
                <a:effectLst/>
                <a:latin typeface="-apple-system"/>
              </a:rPr>
              <a:t> слой), на выходе будут активированы фильтры, которые представляют свойства более высокого уровня. Типами этих свойств могут быть полукольца (комбинация прямой границы с изгибом) или квадратов (сочетание нескольких прямых ребер). Чем больше </a:t>
            </a:r>
            <a:r>
              <a:rPr lang="ru-RU" b="0" i="0" dirty="0" err="1">
                <a:solidFill>
                  <a:srgbClr val="333333"/>
                </a:solidFill>
                <a:effectLst/>
                <a:latin typeface="-apple-system"/>
              </a:rPr>
              <a:t>свёрточных</a:t>
            </a:r>
            <a:r>
              <a:rPr lang="ru-RU" b="0" i="0" dirty="0">
                <a:solidFill>
                  <a:srgbClr val="333333"/>
                </a:solidFill>
                <a:effectLst/>
                <a:latin typeface="-apple-system"/>
              </a:rPr>
              <a:t> слоёв проходит изображение и чем дальше оно движется по сети, тем более сложные характеристики выводятся в картах активации. В конце сети могут быть фильтры, которые активируются при наличии рукописного текста на изображении, при наличии розовых объектов и т.д. Если вы хотите узнать больше о фильтрах в </a:t>
            </a:r>
            <a:r>
              <a:rPr lang="ru-RU" b="0" i="0" dirty="0" err="1">
                <a:solidFill>
                  <a:srgbClr val="333333"/>
                </a:solidFill>
                <a:effectLst/>
                <a:latin typeface="-apple-system"/>
              </a:rPr>
              <a:t>свёрточных</a:t>
            </a:r>
            <a:r>
              <a:rPr lang="ru-RU" b="0" i="0" dirty="0">
                <a:solidFill>
                  <a:srgbClr val="333333"/>
                </a:solidFill>
                <a:effectLst/>
                <a:latin typeface="-apple-system"/>
              </a:rPr>
              <a:t> сетях, Мэтт </a:t>
            </a:r>
            <a:r>
              <a:rPr lang="ru-RU" b="0" i="0" dirty="0" err="1">
                <a:solidFill>
                  <a:srgbClr val="333333"/>
                </a:solidFill>
                <a:effectLst/>
                <a:latin typeface="-apple-system"/>
              </a:rPr>
              <a:t>Зейлер</a:t>
            </a:r>
            <a:r>
              <a:rPr lang="ru-RU" b="0" i="0" dirty="0">
                <a:solidFill>
                  <a:srgbClr val="333333"/>
                </a:solidFill>
                <a:effectLst/>
                <a:latin typeface="-apple-system"/>
              </a:rPr>
              <a:t> и Роб </a:t>
            </a:r>
            <a:r>
              <a:rPr lang="ru-RU" b="0" i="0" dirty="0" err="1">
                <a:solidFill>
                  <a:srgbClr val="333333"/>
                </a:solidFill>
                <a:effectLst/>
                <a:latin typeface="-apple-system"/>
              </a:rPr>
              <a:t>Фергюс</a:t>
            </a:r>
            <a:r>
              <a:rPr lang="ru-RU" b="0" i="0" dirty="0">
                <a:solidFill>
                  <a:srgbClr val="333333"/>
                </a:solidFill>
                <a:effectLst/>
                <a:latin typeface="-apple-system"/>
              </a:rPr>
              <a:t> написали отличную </a:t>
            </a:r>
            <a:r>
              <a:rPr lang="ru-RU" b="0" i="0" u="none" strike="noStrike" dirty="0">
                <a:solidFill>
                  <a:srgbClr val="333333"/>
                </a:solidFill>
                <a:effectLst/>
                <a:latin typeface="-apple-system"/>
                <a:hlinkClick r:id="rId3"/>
              </a:rPr>
              <a:t>научно-исследовательскую работу</a:t>
            </a:r>
            <a:r>
              <a:rPr lang="ru-RU" b="0" i="0" dirty="0">
                <a:solidFill>
                  <a:srgbClr val="333333"/>
                </a:solidFill>
                <a:effectLst/>
                <a:latin typeface="-apple-system"/>
              </a:rPr>
              <a:t> на эту тему. Ещё на </a:t>
            </a:r>
            <a:r>
              <a:rPr lang="ru-RU" b="0" i="0" dirty="0" err="1">
                <a:solidFill>
                  <a:srgbClr val="333333"/>
                </a:solidFill>
                <a:effectLst/>
                <a:latin typeface="-apple-system"/>
              </a:rPr>
              <a:t>ютубе</a:t>
            </a:r>
            <a:r>
              <a:rPr lang="ru-RU" b="0" i="0" dirty="0">
                <a:solidFill>
                  <a:srgbClr val="333333"/>
                </a:solidFill>
                <a:effectLst/>
                <a:latin typeface="-apple-system"/>
              </a:rPr>
              <a:t> есть </a:t>
            </a:r>
            <a:r>
              <a:rPr lang="ru-RU" b="0" i="0" u="none" strike="noStrike" dirty="0">
                <a:solidFill>
                  <a:srgbClr val="333333"/>
                </a:solidFill>
                <a:effectLst/>
                <a:latin typeface="-apple-system"/>
                <a:hlinkClick r:id="rId4"/>
              </a:rPr>
              <a:t>видео Джейсона </a:t>
            </a:r>
            <a:r>
              <a:rPr lang="ru-RU" b="0" i="0" u="none" strike="noStrike" dirty="0" err="1">
                <a:solidFill>
                  <a:srgbClr val="333333"/>
                </a:solidFill>
                <a:effectLst/>
                <a:latin typeface="-apple-system"/>
                <a:hlinkClick r:id="rId4"/>
              </a:rPr>
              <a:t>Йосински</a:t>
            </a:r>
            <a:r>
              <a:rPr lang="ru-RU" b="0" i="0" dirty="0">
                <a:solidFill>
                  <a:srgbClr val="333333"/>
                </a:solidFill>
                <a:effectLst/>
                <a:latin typeface="-apple-system"/>
              </a:rPr>
              <a:t> c отличным визуальным представлением этих процессов.</a:t>
            </a:r>
          </a:p>
          <a:p>
            <a:pPr algn="l"/>
            <a:br>
              <a:rPr lang="ru-RU" dirty="0"/>
            </a:br>
            <a:r>
              <a:rPr lang="ru-RU" b="0" i="0" dirty="0">
                <a:solidFill>
                  <a:srgbClr val="333333"/>
                </a:solidFill>
                <a:effectLst/>
                <a:latin typeface="-apple-system"/>
              </a:rPr>
              <a:t>Еще один интересный момент. Когда вы двигаетесь вглубь сети, фильтры работают со все большим полем восприятия, а значит, они в состоянии обрабатывать информацию с большей площади первоначального изображения (простыми словами, они лучше приспособляются к обработке большей области пиксельного пространства).</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23</a:t>
            </a:fld>
            <a:endParaRPr lang="ru-RU"/>
          </a:p>
        </p:txBody>
      </p:sp>
    </p:spTree>
    <p:extLst>
      <p:ext uri="{BB962C8B-B14F-4D97-AF65-F5344CB8AC3E}">
        <p14:creationId xmlns:p14="http://schemas.microsoft.com/office/powerpoint/2010/main" val="4871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Теперь, когда мы можем обнаружить высокоуровневые свойства, самое крутое — это прикрепление </a:t>
            </a:r>
            <a:r>
              <a:rPr lang="ru-RU" b="0" i="0" dirty="0" err="1">
                <a:solidFill>
                  <a:srgbClr val="333333"/>
                </a:solidFill>
                <a:effectLst/>
                <a:latin typeface="-apple-system"/>
              </a:rPr>
              <a:t>полносвязного</a:t>
            </a:r>
            <a:r>
              <a:rPr lang="ru-RU" b="0" i="0" dirty="0">
                <a:solidFill>
                  <a:srgbClr val="333333"/>
                </a:solidFill>
                <a:effectLst/>
                <a:latin typeface="-apple-system"/>
              </a:rPr>
              <a:t> слоя в конце сети. Этот слой берёт вводные данные и выводит N-пространственный вектор, где N — число классов, из которых программа выбирает нужный. Например, если вы хотите программу по распознаванию цифр, у N будет значение 10, потому что цифр 10. Каждое число в этом N-пространственном векторе представляет собой вероятность конкретного класса. Например, если результирующий вектор для программы распознавания цифр это [0 0,1 0,1 0,75 0 0 0 0 0,05], значит существует 10% вероятность, что на изображении "1", 10% вероятность, что на изображение "2", 75% вероятность — "3", и 5% вероятность — "9" (конечно, есть и другие способы представить вывод).</a:t>
            </a:r>
          </a:p>
          <a:p>
            <a:pPr algn="l"/>
            <a:br>
              <a:rPr lang="ru-RU" dirty="0"/>
            </a:br>
            <a:r>
              <a:rPr lang="ru-RU" b="0" i="0" dirty="0">
                <a:solidFill>
                  <a:srgbClr val="333333"/>
                </a:solidFill>
                <a:effectLst/>
                <a:latin typeface="-apple-system"/>
              </a:rPr>
              <a:t>Способ, с помощью которого работает </a:t>
            </a:r>
            <a:r>
              <a:rPr lang="ru-RU" b="0" i="0" dirty="0" err="1">
                <a:solidFill>
                  <a:srgbClr val="333333"/>
                </a:solidFill>
                <a:effectLst/>
                <a:latin typeface="-apple-system"/>
              </a:rPr>
              <a:t>полносвязный</a:t>
            </a:r>
            <a:r>
              <a:rPr lang="ru-RU" b="0" i="0" dirty="0">
                <a:solidFill>
                  <a:srgbClr val="333333"/>
                </a:solidFill>
                <a:effectLst/>
                <a:latin typeface="-apple-system"/>
              </a:rPr>
              <a:t> слой — это обращение к выходу предыдущего слоя (который, как мы помним, должен выводить высокоуровневые карты свойств) и определение свойств, которые больше связаны с определенным классом. Например, если программа предсказывает, что на каком-то изображении собака, у карт свойств, которые отражают высокоуровневые характеристики, такие как лапы или 4 ноги, должны быть высокие значения. Точно так же, если программа распознаёт, что на изображении птица — у неё будут высокие значения в картах свойств, представленных высокоуровневыми характеристиками вроде крыльев или клюва. </a:t>
            </a:r>
            <a:r>
              <a:rPr lang="ru-RU" b="0" i="0" dirty="0" err="1">
                <a:solidFill>
                  <a:srgbClr val="333333"/>
                </a:solidFill>
                <a:effectLst/>
                <a:latin typeface="-apple-system"/>
              </a:rPr>
              <a:t>Полносвязный</a:t>
            </a:r>
            <a:r>
              <a:rPr lang="ru-RU" b="0" i="0" dirty="0">
                <a:solidFill>
                  <a:srgbClr val="333333"/>
                </a:solidFill>
                <a:effectLst/>
                <a:latin typeface="-apple-system"/>
              </a:rPr>
              <a:t> слой смотрит на то, что функции высокого уровня сильно связаны с определенным классом и имеют определенные веса, так что, когда вы вычисляете произведения весов с предыдущим слоем, то получаете правильные вероятности для различных классов.</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24</a:t>
            </a:fld>
            <a:endParaRPr lang="ru-RU"/>
          </a:p>
        </p:txBody>
      </p:sp>
    </p:spTree>
    <p:extLst>
      <p:ext uri="{BB962C8B-B14F-4D97-AF65-F5344CB8AC3E}">
        <p14:creationId xmlns:p14="http://schemas.microsoft.com/office/powerpoint/2010/main" val="3012999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Это один из аспектов нейронных сетей, о котором я специально до сих пор не упоминал. Вероятно, это самая важная часть. Возможно, у вас появилось множество вопросов. Откуда фильтры первого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знают, что нужно искать границы и кривые? Откуда </a:t>
            </a:r>
            <a:r>
              <a:rPr lang="ru-RU" b="0" i="0" dirty="0" err="1">
                <a:solidFill>
                  <a:srgbClr val="333333"/>
                </a:solidFill>
                <a:effectLst/>
                <a:latin typeface="-apple-system"/>
              </a:rPr>
              <a:t>полносвязный</a:t>
            </a:r>
            <a:r>
              <a:rPr lang="ru-RU" b="0" i="0" dirty="0">
                <a:solidFill>
                  <a:srgbClr val="333333"/>
                </a:solidFill>
                <a:effectLst/>
                <a:latin typeface="-apple-system"/>
              </a:rPr>
              <a:t> слой знает, что ищет карта свойств? Откуда фильтры каждого слоя знают, какие хранить значения? Способ, которым компьютер способен корректировать значения фильтра (или весов) — это обучающий процесс, который называют методом обратного распространения ошибки.</a:t>
            </a:r>
          </a:p>
          <a:p>
            <a:pPr algn="l"/>
            <a:br>
              <a:rPr lang="ru-RU" dirty="0"/>
            </a:br>
            <a:r>
              <a:rPr lang="ru-RU" b="0" i="0" dirty="0">
                <a:solidFill>
                  <a:srgbClr val="333333"/>
                </a:solidFill>
                <a:effectLst/>
                <a:latin typeface="-apple-system"/>
              </a:rPr>
              <a:t>Перед тем, как перейти к объяснению этого метода, поговорим о том, что нейронной сети нужно для работы. Когда мы рождаемся, наши головы пусты. Мы не понимаем как распознать кошку, собаку или птицу. Ситуация с СНС похожа: до момента построения сети, веса или значения фильтра случайны. Фильтры не умеют искать границы и кривые. Фильтры верхних слоёв не умеют искать лапы и клювы. Когда мы становимся старше, родители и учителя показывают нам разные картинки и изображения и присваивают им соответствующие ярлыки. Та же идея показа картинки и присваивания ярлыка используется в обучающем процессе, который проходит СНС. Давайте представим, что у нас есть набор обучающих картинок, в котором тысячи изображений собак, кошек и птиц. У каждого изображения есть ярлык с названием животного.</a:t>
            </a:r>
          </a:p>
          <a:p>
            <a:pPr algn="l"/>
            <a:br>
              <a:rPr lang="ru-RU" dirty="0"/>
            </a:br>
            <a:r>
              <a:rPr lang="ru-RU" b="0" i="0" dirty="0">
                <a:solidFill>
                  <a:srgbClr val="333333"/>
                </a:solidFill>
                <a:effectLst/>
                <a:latin typeface="-apple-system"/>
              </a:rPr>
              <a:t>Метод обратного распространения ошибки можно разделить на 4 отдельных блока: прямое распространение, функцию потери, обратное распространение и обновление веса. Во время прямого распространения, берётся тренировочное изображение — как помните, это матрица 32 х 32 х 3 — и пропускается через всю сеть. В первом обучающем примере, так как все веса или значения фильтра были инициализированы случайным образом, выходным значением будет что-то вроде [.1 .1 .1 .1 .1 .1 .1 .1 .1 .1], то есть такое значение, которое не даст предпочтения какому-то определённому числу. Сеть с такими весами не может найти свойства базового уровня и не может обоснованно определить класс изображения. Это ведёт к функции потери. Помните, то, что мы используем сейчас — это обучающие данные. У таких данных есть и изображение и ярлык. Допустим, первое обучающее изображение — это цифра 3. Ярлыком изображения будет [0 0 0 1 0 0 0 0 0 0]. Функция потери может быть выражена по-разному, но часто используется СКО (среднеквадратическая ошибка), это 1/2 умножить на (реальность — предсказание) в квадрате.</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25</a:t>
            </a:fld>
            <a:endParaRPr lang="ru-RU"/>
          </a:p>
        </p:txBody>
      </p:sp>
    </p:spTree>
    <p:extLst>
      <p:ext uri="{BB962C8B-B14F-4D97-AF65-F5344CB8AC3E}">
        <p14:creationId xmlns:p14="http://schemas.microsoft.com/office/powerpoint/2010/main" val="2403941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(Один из способов визуализировать идею минимизации потери — это трёхмерный график, где веса нейронной сети (очевидно их больше, чем 2, но тут пример упрощен) это независимые переменные, а зависимая переменная — это потеря. Задача минимизации потерь — отрегулировать веса так, чтобы снизить потерю. Визуально нам нужно приблизиться к самой нижней точке </a:t>
            </a:r>
            <a:r>
              <a:rPr lang="ru-RU" b="0" i="0" dirty="0" err="1">
                <a:solidFill>
                  <a:srgbClr val="333333"/>
                </a:solidFill>
                <a:effectLst/>
                <a:latin typeface="-apple-system"/>
              </a:rPr>
              <a:t>чашеподобного</a:t>
            </a:r>
            <a:r>
              <a:rPr lang="ru-RU" b="0" i="0" dirty="0">
                <a:solidFill>
                  <a:srgbClr val="333333"/>
                </a:solidFill>
                <a:effectLst/>
                <a:latin typeface="-apple-system"/>
              </a:rPr>
              <a:t> объекта. Чтобы добиться этого, нужно найти производную потери (в рамках нарисованного графика — рассчитать угловой коэффициент в каждом направлении) с учётом весов).</a:t>
            </a:r>
            <a:endParaRPr lang="en-US" b="0" i="0" dirty="0">
              <a:solidFill>
                <a:srgbClr val="333333"/>
              </a:solidFill>
              <a:effectLst/>
              <a:latin typeface="-apple-system"/>
            </a:endParaRPr>
          </a:p>
          <a:p>
            <a:endParaRPr lang="en-US" b="0" i="0" dirty="0">
              <a:solidFill>
                <a:srgbClr val="333333"/>
              </a:solidFill>
              <a:effectLst/>
              <a:latin typeface="-apple-system"/>
            </a:endParaRPr>
          </a:p>
          <a:p>
            <a:r>
              <a:rPr lang="ru-RU" b="0" i="0" dirty="0">
                <a:solidFill>
                  <a:srgbClr val="333333"/>
                </a:solidFill>
                <a:effectLst/>
                <a:latin typeface="-apple-system"/>
              </a:rPr>
              <a:t>Это математический эквивалент </a:t>
            </a:r>
            <a:r>
              <a:rPr lang="ru-RU" b="1" i="0" dirty="0" err="1">
                <a:solidFill>
                  <a:srgbClr val="333333"/>
                </a:solidFill>
                <a:effectLst/>
                <a:latin typeface="-apple-system"/>
              </a:rPr>
              <a:t>dL</a:t>
            </a:r>
            <a:r>
              <a:rPr lang="ru-RU" b="1" i="0" dirty="0">
                <a:solidFill>
                  <a:srgbClr val="333333"/>
                </a:solidFill>
                <a:effectLst/>
                <a:latin typeface="-apple-system"/>
              </a:rPr>
              <a:t>/</a:t>
            </a:r>
            <a:r>
              <a:rPr lang="ru-RU" b="1" i="0" dirty="0" err="1">
                <a:solidFill>
                  <a:srgbClr val="333333"/>
                </a:solidFill>
                <a:effectLst/>
                <a:latin typeface="-apple-system"/>
              </a:rPr>
              <a:t>dW</a:t>
            </a:r>
            <a:r>
              <a:rPr lang="ru-RU" b="0" i="0" dirty="0">
                <a:solidFill>
                  <a:srgbClr val="333333"/>
                </a:solidFill>
                <a:effectLst/>
                <a:latin typeface="-apple-system"/>
              </a:rPr>
              <a:t>, где W — веса определенного слоя. Теперь нам нужно выполнить </a:t>
            </a:r>
            <a:r>
              <a:rPr lang="ru-RU" b="1" i="0" dirty="0">
                <a:solidFill>
                  <a:srgbClr val="333333"/>
                </a:solidFill>
                <a:effectLst/>
                <a:latin typeface="-apple-system"/>
              </a:rPr>
              <a:t>обратное распространение</a:t>
            </a:r>
            <a:r>
              <a:rPr lang="ru-RU" b="0" i="0" dirty="0">
                <a:solidFill>
                  <a:srgbClr val="333333"/>
                </a:solidFill>
                <a:effectLst/>
                <a:latin typeface="-apple-system"/>
              </a:rPr>
              <a:t> через сеть, которое определяет, какие веса оказали большее влияние на потери, и найти способы, как их настроить, чтобы уменьшить потери. После того, как мы вычислим производную, перейдём к последнему этапу — обновлению весов. Возьмём все фильтровые веса и обновим их так, чтобы они менялись в направлении градиента.</a:t>
            </a:r>
            <a:br>
              <a:rPr lang="ru-RU" dirty="0"/>
            </a:b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26</a:t>
            </a:fld>
            <a:endParaRPr lang="ru-RU"/>
          </a:p>
        </p:txBody>
      </p:sp>
    </p:spTree>
    <p:extLst>
      <p:ext uri="{BB962C8B-B14F-4D97-AF65-F5344CB8AC3E}">
        <p14:creationId xmlns:p14="http://schemas.microsoft.com/office/powerpoint/2010/main" val="904813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i="0" dirty="0">
                <a:solidFill>
                  <a:srgbClr val="333333"/>
                </a:solidFill>
                <a:effectLst/>
                <a:latin typeface="-apple-system"/>
              </a:rPr>
              <a:t>Скорость обучения</a:t>
            </a:r>
            <a:r>
              <a:rPr lang="ru-RU" b="0" i="0" dirty="0">
                <a:solidFill>
                  <a:srgbClr val="333333"/>
                </a:solidFill>
                <a:effectLst/>
                <a:latin typeface="-apple-system"/>
              </a:rPr>
              <a:t> — это параметр, который выбирается программистом. Высокая скорость обучения означает, что в обновлениях веса делались более крупные шаги, поэтому образцу может потребоваться меньше времени, чтобы набрать оптимальный набор весов. Но слишком высокая скорость обучения может привести к очень крупным и недостаточно точным скачкам, которые помешают достижению оптимальных показателей.</a:t>
            </a:r>
            <a:endParaRPr lang="en-US" b="0" i="0" dirty="0">
              <a:solidFill>
                <a:srgbClr val="333333"/>
              </a:solidFill>
              <a:effectLst/>
              <a:latin typeface="-apple-system"/>
            </a:endParaRPr>
          </a:p>
          <a:p>
            <a:endParaRPr lang="en-US" b="0" i="0" dirty="0">
              <a:solidFill>
                <a:srgbClr val="333333"/>
              </a:solidFill>
              <a:effectLst/>
              <a:latin typeface="-apple-system"/>
            </a:endParaRPr>
          </a:p>
          <a:p>
            <a:r>
              <a:rPr lang="ru-RU" b="0" i="0" dirty="0">
                <a:solidFill>
                  <a:srgbClr val="333333"/>
                </a:solidFill>
                <a:effectLst/>
                <a:latin typeface="-apple-system"/>
              </a:rPr>
              <a:t>Процесс прямого распространения, функцию потери, обратное распространение и обновление весов, обычно называют одним периодом дискретизации (или </a:t>
            </a:r>
            <a:r>
              <a:rPr lang="ru-RU" b="0" i="0" dirty="0" err="1">
                <a:solidFill>
                  <a:srgbClr val="333333"/>
                </a:solidFill>
                <a:effectLst/>
                <a:latin typeface="-apple-system"/>
              </a:rPr>
              <a:t>epoch</a:t>
            </a:r>
            <a:r>
              <a:rPr lang="ru-RU" b="0" i="0" dirty="0">
                <a:solidFill>
                  <a:srgbClr val="333333"/>
                </a:solidFill>
                <a:effectLst/>
                <a:latin typeface="-apple-system"/>
              </a:rPr>
              <a:t> — эпохой). Программа будет повторять этот процесс фиксированное количество периодов для каждого тренировочного изображения. После того, как обновление параметров завершится на последнем тренировочном образце, сеть в теории должна быть достаточно хорошо обучена и веса слоёв настроены правильно.</a:t>
            </a:r>
            <a:endParaRPr lang="en-US" b="0" i="0" dirty="0">
              <a:solidFill>
                <a:srgbClr val="333333"/>
              </a:solidFill>
              <a:effectLst/>
              <a:latin typeface="-apple-system"/>
            </a:endParaRPr>
          </a:p>
          <a:p>
            <a:endParaRPr lang="en-US" b="0" i="0" dirty="0">
              <a:solidFill>
                <a:srgbClr val="333333"/>
              </a:solidFill>
              <a:effectLst/>
              <a:latin typeface="-apple-system"/>
            </a:endParaRPr>
          </a:p>
          <a:p>
            <a:pPr algn="l"/>
            <a:r>
              <a:rPr lang="ru-RU" b="0" i="0" dirty="0">
                <a:solidFill>
                  <a:srgbClr val="333333"/>
                </a:solidFill>
                <a:effectLst/>
                <a:latin typeface="Fira Sans" panose="020B0503050000020004" pitchFamily="34" charset="0"/>
              </a:rPr>
              <a:t>Тестирование</a:t>
            </a:r>
          </a:p>
          <a:p>
            <a:pPr algn="l"/>
            <a:br>
              <a:rPr lang="ru-RU" dirty="0"/>
            </a:br>
            <a:r>
              <a:rPr lang="ru-RU" b="0" i="0" dirty="0">
                <a:solidFill>
                  <a:srgbClr val="333333"/>
                </a:solidFill>
                <a:effectLst/>
                <a:latin typeface="-apple-system"/>
              </a:rPr>
              <a:t>Наконец, чтобы увидеть, работает ли СНС, мы берём другой набор изображений и ярлыков и пропускаем изображения через сеть. Сравниваем выходы с реальностью и смотрим, работает ли наша сеть.</a:t>
            </a:r>
          </a:p>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27</a:t>
            </a:fld>
            <a:endParaRPr lang="ru-RU"/>
          </a:p>
        </p:txBody>
      </p:sp>
    </p:spTree>
    <p:extLst>
      <p:ext uri="{BB962C8B-B14F-4D97-AF65-F5344CB8AC3E}">
        <p14:creationId xmlns:p14="http://schemas.microsoft.com/office/powerpoint/2010/main" val="263639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28</a:t>
            </a:fld>
            <a:endParaRPr lang="ru-RU"/>
          </a:p>
        </p:txBody>
      </p:sp>
    </p:spTree>
    <p:extLst>
      <p:ext uri="{BB962C8B-B14F-4D97-AF65-F5344CB8AC3E}">
        <p14:creationId xmlns:p14="http://schemas.microsoft.com/office/powerpoint/2010/main" val="2544989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В нашем примере мы будем использовать изображения с соревнования по машинному обучению под названием "</a:t>
            </a:r>
            <a:r>
              <a:rPr lang="ru-RU" b="0" i="0" u="none" strike="noStrike" dirty="0" err="1">
                <a:effectLst/>
                <a:latin typeface="-apple-system"/>
                <a:hlinkClick r:id="rId3"/>
              </a:rPr>
              <a:t>Dogs</a:t>
            </a:r>
            <a:r>
              <a:rPr lang="ru-RU" b="0" i="0" u="none" strike="noStrike" dirty="0">
                <a:effectLst/>
                <a:latin typeface="-apple-system"/>
                <a:hlinkClick r:id="rId3"/>
              </a:rPr>
              <a:t> </a:t>
            </a:r>
            <a:r>
              <a:rPr lang="ru-RU" b="0" i="0" u="none" strike="noStrike" dirty="0" err="1">
                <a:effectLst/>
                <a:latin typeface="-apple-system"/>
                <a:hlinkClick r:id="rId3"/>
              </a:rPr>
              <a:t>vs</a:t>
            </a:r>
            <a:r>
              <a:rPr lang="ru-RU" b="0" i="0" u="none" strike="noStrike" dirty="0">
                <a:effectLst/>
                <a:latin typeface="-apple-system"/>
                <a:hlinkClick r:id="rId3"/>
              </a:rPr>
              <a:t> </a:t>
            </a:r>
            <a:r>
              <a:rPr lang="ru-RU" b="0" i="0" u="none" strike="noStrike" dirty="0" err="1">
                <a:effectLst/>
                <a:latin typeface="-apple-system"/>
                <a:hlinkClick r:id="rId3"/>
              </a:rPr>
              <a:t>Cats</a:t>
            </a:r>
            <a:r>
              <a:rPr lang="ru-RU" b="0" i="0" dirty="0">
                <a:solidFill>
                  <a:srgbClr val="333333"/>
                </a:solidFill>
                <a:effectLst/>
                <a:latin typeface="-apple-system"/>
              </a:rPr>
              <a:t>" на </a:t>
            </a:r>
            <a:r>
              <a:rPr lang="ru-RU" b="0" i="0" u="none" strike="noStrike" dirty="0">
                <a:effectLst/>
                <a:latin typeface="-apple-system"/>
                <a:hlinkClick r:id="rId4"/>
              </a:rPr>
              <a:t>kaggle.com</a:t>
            </a:r>
            <a:r>
              <a:rPr lang="ru-RU" b="0" i="0" dirty="0">
                <a:solidFill>
                  <a:srgbClr val="333333"/>
                </a:solidFill>
                <a:effectLst/>
                <a:latin typeface="-apple-system"/>
              </a:rPr>
              <a:t>. Данные будут доступны после регистрации. Набор включает в себя 25000 изображений: 12500 кошек и 12500 собак. Класс 1 соответствует собакам, класс 0- кошкам. После загрузки архивов, разместите </a:t>
            </a:r>
            <a:r>
              <a:rPr lang="ru-RU" b="1" i="0" dirty="0">
                <a:solidFill>
                  <a:srgbClr val="333333"/>
                </a:solidFill>
                <a:effectLst/>
                <a:latin typeface="-apple-system"/>
              </a:rPr>
              <a:t>по 1000 изображений каждого класса</a:t>
            </a:r>
            <a:r>
              <a:rPr lang="ru-RU" b="0" i="0" dirty="0">
                <a:solidFill>
                  <a:srgbClr val="333333"/>
                </a:solidFill>
                <a:effectLst/>
                <a:latin typeface="-apple-system"/>
              </a:rPr>
              <a:t> в директориях следующим образом:</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29</a:t>
            </a:fld>
            <a:endParaRPr lang="ru-RU"/>
          </a:p>
        </p:txBody>
      </p:sp>
    </p:spTree>
    <p:extLst>
      <p:ext uri="{BB962C8B-B14F-4D97-AF65-F5344CB8AC3E}">
        <p14:creationId xmlns:p14="http://schemas.microsoft.com/office/powerpoint/2010/main" val="243769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Когда компьютер видит изображение (принимает данные на вход), он видит массив пикселей. В зависимости от разрешения и размера изображения, например, размер массива может быть 32х32х3 (где 3 — это значения каналов RGB). Чтобы было понятней, давайте представим, у нас есть цветное изображение в формате JPG, и его размер 480х480. Соответствующий массив будет 480х480х3. Каждому из этих чисел присваивается значение от 0 до 255, которое описывает интенсивность пикселя в этой точке. Эти цифры, оставаясь бессмысленными для нас, когда мы определяем что на изображении, являются единственными вводными данными, доступными компьютеру.  Идея в том, что вы даете компьютеру эту матрицу, а он выводит числа, которые описывают вероятность класса изображения (.80 для кошки, .15 для собаки, .05 для птицы и т.д.).</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4</a:t>
            </a:fld>
            <a:endParaRPr lang="ru-RU"/>
          </a:p>
        </p:txBody>
      </p:sp>
    </p:spTree>
    <p:extLst>
      <p:ext uri="{BB962C8B-B14F-4D97-AF65-F5344CB8AC3E}">
        <p14:creationId xmlns:p14="http://schemas.microsoft.com/office/powerpoint/2010/main" val="106310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Теперь, когда мы определили задачу, ввод и вывод, давайте думать о том, как подбираться к решению. Мы хотим, чтобы компьютер мог различать все данные ему изображения и распознавать уникальные особенности, которые делают собаку собакой, а кошку кошкой. У нас и этот процесс происходит подсознательно. Когда мы смотрим на изображение собаки, мы можем отнести его к конкретному классу, если у изображения есть характерные особенности, которые можно идентифицировать, такие как лапы или четыре ноги. Аналогичным образом компьютер может выполнять классификацию изображений через поиск характеристик базового уровня, например границ и искривлений, а затем с помощью построения более абстрактных концепций через группы </a:t>
            </a:r>
            <a:r>
              <a:rPr lang="ru-RU" b="0" i="0" dirty="0" err="1">
                <a:solidFill>
                  <a:srgbClr val="333333"/>
                </a:solidFill>
                <a:effectLst/>
                <a:latin typeface="-apple-system"/>
              </a:rPr>
              <a:t>свёрточных</a:t>
            </a:r>
            <a:r>
              <a:rPr lang="ru-RU" b="0" i="0" dirty="0">
                <a:solidFill>
                  <a:srgbClr val="333333"/>
                </a:solidFill>
                <a:effectLst/>
                <a:latin typeface="-apple-system"/>
              </a:rPr>
              <a:t> слоев. Это общее описание того, что делают СНС. Теперь перейдём к специфике.</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5</a:t>
            </a:fld>
            <a:endParaRPr lang="ru-RU"/>
          </a:p>
        </p:txBody>
      </p:sp>
    </p:spTree>
    <p:extLst>
      <p:ext uri="{BB962C8B-B14F-4D97-AF65-F5344CB8AC3E}">
        <p14:creationId xmlns:p14="http://schemas.microsoft.com/office/powerpoint/2010/main" val="335645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В начале немного истории. Когда вы впервые услышали термин </a:t>
            </a:r>
            <a:r>
              <a:rPr lang="ru-RU" b="0" i="0" dirty="0" err="1">
                <a:solidFill>
                  <a:srgbClr val="333333"/>
                </a:solidFill>
                <a:effectLst/>
                <a:latin typeface="-apple-system"/>
              </a:rPr>
              <a:t>сверточные</a:t>
            </a:r>
            <a:r>
              <a:rPr lang="ru-RU" b="0" i="0" dirty="0">
                <a:solidFill>
                  <a:srgbClr val="333333"/>
                </a:solidFill>
                <a:effectLst/>
                <a:latin typeface="-apple-system"/>
              </a:rPr>
              <a:t> нейронные сети, возможно подумали о чем-то связанном с </a:t>
            </a:r>
            <a:r>
              <a:rPr lang="ru-RU" b="0" i="0" dirty="0" err="1">
                <a:solidFill>
                  <a:srgbClr val="333333"/>
                </a:solidFill>
                <a:effectLst/>
                <a:latin typeface="-apple-system"/>
              </a:rPr>
              <a:t>нейронауками</a:t>
            </a:r>
            <a:r>
              <a:rPr lang="ru-RU" b="0" i="0" dirty="0">
                <a:solidFill>
                  <a:srgbClr val="333333"/>
                </a:solidFill>
                <a:effectLst/>
                <a:latin typeface="-apple-system"/>
              </a:rPr>
              <a:t> или биологией, и отчасти были правы. В каком-то смысле. СНС — это действительно прототип зрительной коры мозга. Зрительная кора имеет небольшие участки клеток, которые чувствительны к конкретным областям поля зрения. Эту идею детально рассмотрели с помощью потрясающего эксперимента </a:t>
            </a:r>
            <a:r>
              <a:rPr lang="ru-RU" b="0" i="0" dirty="0" err="1">
                <a:solidFill>
                  <a:srgbClr val="333333"/>
                </a:solidFill>
                <a:effectLst/>
                <a:latin typeface="-apple-system"/>
              </a:rPr>
              <a:t>Хьюбел</a:t>
            </a:r>
            <a:r>
              <a:rPr lang="ru-RU" b="0" i="0" dirty="0">
                <a:solidFill>
                  <a:srgbClr val="333333"/>
                </a:solidFill>
                <a:effectLst/>
                <a:latin typeface="-apple-system"/>
              </a:rPr>
              <a:t> и </a:t>
            </a:r>
            <a:r>
              <a:rPr lang="ru-RU" b="0" i="0" dirty="0" err="1">
                <a:solidFill>
                  <a:srgbClr val="333333"/>
                </a:solidFill>
                <a:effectLst/>
                <a:latin typeface="-apple-system"/>
              </a:rPr>
              <a:t>Визель</a:t>
            </a:r>
            <a:r>
              <a:rPr lang="ru-RU" b="0" i="0" dirty="0">
                <a:solidFill>
                  <a:srgbClr val="333333"/>
                </a:solidFill>
                <a:effectLst/>
                <a:latin typeface="-apple-system"/>
              </a:rPr>
              <a:t> в 1962 году (</a:t>
            </a:r>
            <a:r>
              <a:rPr lang="ru-RU" b="0" i="0" u="none" strike="noStrike" dirty="0">
                <a:effectLst/>
                <a:latin typeface="-apple-system"/>
                <a:hlinkClick r:id="rId3"/>
              </a:rPr>
              <a:t>видео</a:t>
            </a:r>
            <a:r>
              <a:rPr lang="ru-RU" b="0" i="0" dirty="0">
                <a:solidFill>
                  <a:srgbClr val="333333"/>
                </a:solidFill>
                <a:effectLst/>
                <a:latin typeface="-apple-system"/>
              </a:rPr>
              <a:t>), в котором показали, что отдельные мозговые нервные клетки реагировали (или активировались) только при визуальном восприятии границ определенной ориентации. Например, некоторые нейроны активировались, когда воспринимали вертикальные границы, а некоторые — горизонтальные или диагональные. </a:t>
            </a:r>
            <a:r>
              <a:rPr lang="ru-RU" b="0" i="0" dirty="0" err="1">
                <a:solidFill>
                  <a:srgbClr val="333333"/>
                </a:solidFill>
                <a:effectLst/>
                <a:latin typeface="-apple-system"/>
              </a:rPr>
              <a:t>Хьюбел</a:t>
            </a:r>
            <a:r>
              <a:rPr lang="ru-RU" b="0" i="0" dirty="0">
                <a:solidFill>
                  <a:srgbClr val="333333"/>
                </a:solidFill>
                <a:effectLst/>
                <a:latin typeface="-apple-system"/>
              </a:rPr>
              <a:t> и </a:t>
            </a:r>
            <a:r>
              <a:rPr lang="ru-RU" b="0" i="0" dirty="0" err="1">
                <a:solidFill>
                  <a:srgbClr val="333333"/>
                </a:solidFill>
                <a:effectLst/>
                <a:latin typeface="-apple-system"/>
              </a:rPr>
              <a:t>Визель</a:t>
            </a:r>
            <a:r>
              <a:rPr lang="ru-RU" b="0" i="0" dirty="0">
                <a:solidFill>
                  <a:srgbClr val="333333"/>
                </a:solidFill>
                <a:effectLst/>
                <a:latin typeface="-apple-system"/>
              </a:rPr>
              <a:t> выяснили, что все эти нейроны сосредоточены в виде стержневой архитектуры и вместе формируют визуальное восприятие. Эту идею специализированных компонентов внутри системы, которые решают конкретные задачи (как клетки зрительной коры, которые ищут специфические характеристики) и используют машины, и эта идея — основа СНС.</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6</a:t>
            </a:fld>
            <a:endParaRPr lang="ru-RU"/>
          </a:p>
        </p:txBody>
      </p:sp>
    </p:spTree>
    <p:extLst>
      <p:ext uri="{BB962C8B-B14F-4D97-AF65-F5344CB8AC3E}">
        <p14:creationId xmlns:p14="http://schemas.microsoft.com/office/powerpoint/2010/main" val="264138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Вернёмся к специфике. Что конкретно делают СНС? Берётся изображение, пропускается через серию </a:t>
            </a:r>
            <a:r>
              <a:rPr lang="ru-RU" b="0" i="0" dirty="0" err="1">
                <a:solidFill>
                  <a:srgbClr val="333333"/>
                </a:solidFill>
                <a:effectLst/>
                <a:latin typeface="-apple-system"/>
              </a:rPr>
              <a:t>свёрточных</a:t>
            </a:r>
            <a:r>
              <a:rPr lang="ru-RU" b="0" i="0" dirty="0">
                <a:solidFill>
                  <a:srgbClr val="333333"/>
                </a:solidFill>
                <a:effectLst/>
                <a:latin typeface="-apple-system"/>
              </a:rPr>
              <a:t>, нелинейных слоев, слоев объединения и </a:t>
            </a:r>
            <a:r>
              <a:rPr lang="ru-RU" b="0" i="0" dirty="0" err="1">
                <a:solidFill>
                  <a:srgbClr val="333333"/>
                </a:solidFill>
                <a:effectLst/>
                <a:latin typeface="-apple-system"/>
              </a:rPr>
              <a:t>полносвязных</a:t>
            </a:r>
            <a:r>
              <a:rPr lang="ru-RU" b="0" i="0" dirty="0">
                <a:solidFill>
                  <a:srgbClr val="333333"/>
                </a:solidFill>
                <a:effectLst/>
                <a:latin typeface="-apple-system"/>
              </a:rPr>
              <a:t> слоёв, и генерируется вывод. Как мы уже говорили, выводом может быть класс или вероятность классов, которые лучше всего описывают изображение. Сложный момент — понимание того, что делает каждый из этих слоев. Так что давайте перейдем к самому важному.</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7</a:t>
            </a:fld>
            <a:endParaRPr lang="ru-RU"/>
          </a:p>
        </p:txBody>
      </p:sp>
    </p:spTree>
    <p:extLst>
      <p:ext uri="{BB962C8B-B14F-4D97-AF65-F5344CB8AC3E}">
        <p14:creationId xmlns:p14="http://schemas.microsoft.com/office/powerpoint/2010/main" val="54277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Первый слой в СНС всегда </a:t>
            </a:r>
            <a:r>
              <a:rPr lang="ru-RU" b="0" i="0" dirty="0" err="1">
                <a:solidFill>
                  <a:srgbClr val="333333"/>
                </a:solidFill>
                <a:effectLst/>
                <a:latin typeface="-apple-system"/>
              </a:rPr>
              <a:t>свёрточный</a:t>
            </a:r>
            <a:r>
              <a:rPr lang="ru-RU" b="0" i="0" dirty="0">
                <a:solidFill>
                  <a:srgbClr val="333333"/>
                </a:solidFill>
                <a:effectLst/>
                <a:latin typeface="-apple-system"/>
              </a:rPr>
              <a:t>. Вы же помните, какой ввод у этого </a:t>
            </a:r>
            <a:r>
              <a:rPr lang="ru-RU" b="0" i="0" dirty="0" err="1">
                <a:solidFill>
                  <a:srgbClr val="333333"/>
                </a:solidFill>
                <a:effectLst/>
                <a:latin typeface="-apple-system"/>
              </a:rPr>
              <a:t>свёрточного</a:t>
            </a:r>
            <a:r>
              <a:rPr lang="ru-RU" b="0" i="0" dirty="0">
                <a:solidFill>
                  <a:srgbClr val="333333"/>
                </a:solidFill>
                <a:effectLst/>
                <a:latin typeface="-apple-system"/>
              </a:rPr>
              <a:t> слоя? Как уже говорилось ранее, вводное изображение — это матрица 32 х 32 х 3 с пиксельными значениями. Легче всего понять, что такое </a:t>
            </a:r>
            <a:r>
              <a:rPr lang="ru-RU" b="0" i="0" dirty="0" err="1">
                <a:solidFill>
                  <a:srgbClr val="333333"/>
                </a:solidFill>
                <a:effectLst/>
                <a:latin typeface="-apple-system"/>
              </a:rPr>
              <a:t>свёрточный</a:t>
            </a:r>
            <a:r>
              <a:rPr lang="ru-RU" b="0" i="0" dirty="0">
                <a:solidFill>
                  <a:srgbClr val="333333"/>
                </a:solidFill>
                <a:effectLst/>
                <a:latin typeface="-apple-system"/>
              </a:rPr>
              <a:t> слой, если представить его в виде фонарика, который светит на верхнюю левую часть изображения. Допустим свет, который излучает этот фонарик, покрывает площадь 5 х 5. А теперь давайте представим, что фонарик движется по всем областям вводного изображения. В терминах компьютерного обучения этот фонарик называется фильтром (иногда нейроном или ядром), а области, на которые он светит, называются рецептивным полем (полем восприятия). То есть наш фильтр — это матрица (такую матрицу ещё называют матрицей весов или матрицей параметров). Заметьте, что глубина у фильтра должна быть такой же, как и глубина вводного изображения (тогда есть гарантия математической верности), и размеры этого фильтра — 5 х 5 х 3. Теперь давайте за пример возьмем позицию, в которой находится фильтр.  Пусть это будет левый верхний угол. Поскольку фильтр производит свёртку, то есть передвигается по вводному изображению, он умножает значения фильтра на исходные значения пикселей изображения ( поэлементное умножение). Все эти умножения суммируются (всего 75 умножений). И в итоге получается одно число. Помните, оно просто символизирует нахождение фильтра в верхнем левом углу изображения. Теперь повторим этот процесс в каждой позиции. (Следующий шаг — перемещение фильтра вправо на единицу, затем еще на единицу вправо и так далее). Каждая уникальная позиция введённого изображения производит число. После прохождения фильтра по всем позициям получается матрица 28 х 28 х 1, которую называют функцией активации или картой признаков. Матрица 28 х 28 получается потому, что есть 784 различных позиции, которые могут пройти через фильтр 5 х 5 изображения 32 х 32. Эти 784 числа преобразуются в матрицу 28 х 28.</a:t>
            </a:r>
          </a:p>
          <a:p>
            <a:endParaRPr lang="ru-RU" b="0" i="0" dirty="0">
              <a:solidFill>
                <a:srgbClr val="333333"/>
              </a:solidFill>
              <a:effectLst/>
              <a:latin typeface="-apple-system"/>
            </a:endParaRPr>
          </a:p>
          <a:p>
            <a:r>
              <a:rPr lang="ru-RU" b="0" i="0" dirty="0">
                <a:solidFill>
                  <a:srgbClr val="333333"/>
                </a:solidFill>
                <a:effectLst/>
                <a:latin typeface="-apple-system"/>
              </a:rPr>
              <a:t>Допустим, теперь мы используем два 5 х 5 х 3 фильтра вместо одного. Тогда выходным значением будет 28 х 28 х 2.</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8</a:t>
            </a:fld>
            <a:endParaRPr lang="ru-RU"/>
          </a:p>
        </p:txBody>
      </p:sp>
    </p:spTree>
    <p:extLst>
      <p:ext uri="{BB962C8B-B14F-4D97-AF65-F5344CB8AC3E}">
        <p14:creationId xmlns:p14="http://schemas.microsoft.com/office/powerpoint/2010/main" val="78485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Давайте поговорим о том, что эта свертка на самом деле делает на высоком уровне. Каждый фильтр можно рассматривать как идентификатор свойства. Когда я говорю свойство, я имею в виду прямые границы, простые цвета и кривые. Подумайте о самых простых характеристиках, которые имеют все изображения в общем. Скажем, наш первый фильтр 7 х 7 х 3, и он будет детектором кривых. (Сейчас давайте игнорировать тот факт, что у фильтра глубина 3, и рассмотрим только верхний слой фильтра и изображения, для простоты). У фильтра пиксельная структура, в которой численные значения выше вдоль области, определяющей форму кривой (помните, фильтры, о которых мы говорим, это просто числа!).</a:t>
            </a:r>
          </a:p>
          <a:p>
            <a:endParaRPr lang="ru-RU" b="0" i="0" dirty="0">
              <a:solidFill>
                <a:srgbClr val="333333"/>
              </a:solidFill>
              <a:effectLst/>
              <a:latin typeface="-apple-system"/>
            </a:endParaRPr>
          </a:p>
          <a:p>
            <a:r>
              <a:rPr lang="ru-RU" b="0" i="0" dirty="0">
                <a:solidFill>
                  <a:srgbClr val="333333"/>
                </a:solidFill>
                <a:effectLst/>
                <a:latin typeface="-apple-system"/>
              </a:rPr>
              <a:t>Вернемся к математической визуализации. Когда у нас в левом верхнем углу вводного изображения есть фильтр, он производит умножение значений фильтра на значения пикселей этой области. Давайте рассмотрим пример изображения, которому мы хотим присвоить класс, и установим фильтр в верхнем левом углу.</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9</a:t>
            </a:fld>
            <a:endParaRPr lang="ru-RU"/>
          </a:p>
        </p:txBody>
      </p:sp>
    </p:spTree>
    <p:extLst>
      <p:ext uri="{BB962C8B-B14F-4D97-AF65-F5344CB8AC3E}">
        <p14:creationId xmlns:p14="http://schemas.microsoft.com/office/powerpoint/2010/main" val="294580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333333"/>
                </a:solidFill>
                <a:effectLst/>
                <a:latin typeface="-apple-system"/>
              </a:rPr>
              <a:t>Помните, всё что нам нужно, это умножить значения фильтра на исходные значения пикселей изображения</a:t>
            </a:r>
          </a:p>
          <a:p>
            <a:endParaRPr lang="ru-RU" b="0" i="0" dirty="0">
              <a:solidFill>
                <a:srgbClr val="333333"/>
              </a:solidFill>
              <a:effectLst/>
              <a:latin typeface="-apple-system"/>
            </a:endParaRPr>
          </a:p>
          <a:p>
            <a:r>
              <a:rPr lang="ru-RU" b="0" i="0" dirty="0">
                <a:solidFill>
                  <a:srgbClr val="333333"/>
                </a:solidFill>
                <a:effectLst/>
                <a:latin typeface="-apple-system"/>
              </a:rPr>
              <a:t>По сути, если на вводном изображении есть форма, в общих чертах похожая на кривую, которую представляет этот фильтр, и все умноженные значения суммируются, то результатом будет большое значение! Теперь давайте посмотрим, что произойдёт, когда мы переместим фильтр.</a:t>
            </a:r>
            <a:endParaRPr lang="ru-RU" dirty="0"/>
          </a:p>
        </p:txBody>
      </p:sp>
      <p:sp>
        <p:nvSpPr>
          <p:cNvPr id="4" name="Номер слайда 3"/>
          <p:cNvSpPr>
            <a:spLocks noGrp="1"/>
          </p:cNvSpPr>
          <p:nvPr>
            <p:ph type="sldNum" sz="quarter" idx="5"/>
          </p:nvPr>
        </p:nvSpPr>
        <p:spPr/>
        <p:txBody>
          <a:bodyPr/>
          <a:lstStyle/>
          <a:p>
            <a:fld id="{5CCF92E5-97B0-4FA3-86FD-61FF7EB7D98B}" type="slidenum">
              <a:rPr lang="ru-RU" smtClean="0"/>
              <a:t>10</a:t>
            </a:fld>
            <a:endParaRPr lang="ru-RU"/>
          </a:p>
        </p:txBody>
      </p:sp>
    </p:spTree>
    <p:extLst>
      <p:ext uri="{BB962C8B-B14F-4D97-AF65-F5344CB8AC3E}">
        <p14:creationId xmlns:p14="http://schemas.microsoft.com/office/powerpoint/2010/main" val="159987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71302E-B4AA-4AEE-AD31-2191BF3D7B1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431972E-833D-4B90-A176-6A3476472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FEC4A8C-7618-4515-870E-F347E626B2E9}"/>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7996032C-CD4E-4DDB-B36F-12158157368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13C942-E99B-4A50-A8C4-2CD98BED3FAA}"/>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158374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3CA41-5CB1-421F-A9F3-336FDFE4005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5CCE224-4660-48D4-BDBD-BC718F81633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672EA4B-C0F5-43F9-BAD7-8B8ECB552FE8}"/>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9266E37D-0468-4195-8723-914E25BF195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852BFB3-1FDE-44EA-A991-0C103FB9A91F}"/>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764787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3F0B2F8-CB42-4764-BBD2-218EAB33055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427BFC0-7E25-4582-8886-D088F6ECDBC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9E0FCF6-A2A8-4077-B6F3-FDBDA8A5095F}"/>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28BF8180-CEE9-43BA-BD3C-2C8461BE3E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F14147-D537-4BB1-B2DC-87E1D74B4977}"/>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91958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280663-84EF-4E60-9AFB-742197F9F1C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963F84F-120F-4BD2-90E9-F5C5E99DF0E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58B2FCD-2DB8-488B-9AC5-89C609DB7B4A}"/>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DC5ED967-9113-4FD7-840F-C0FFC84BDD3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55AE525-C21A-4CE6-9D95-9F8A9D97C1A8}"/>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3689971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CEDE1F-F23A-4D39-9B23-67F8DF682B3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8D38B6C-A7A9-4F56-875D-D438FFB92D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A5A01FA-446E-4294-9150-196330E6F479}"/>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63590CFA-CE27-45DF-8046-7609B28AB45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F705B00-8D15-4204-ABB6-F4B3734619F4}"/>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489287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1016E-C529-42A8-BF5E-A9135FF4598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6462EB5-1A01-4A1A-980B-51E1A3F4A72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2F68CC9-DC67-4E23-94FA-7F81CDFB874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580456F-0022-4FCD-94EB-9DFFCDAFD6FA}"/>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CB0C7785-C373-4424-898D-B76A1458B05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9111123-510E-4C1A-BA27-BF662C557E00}"/>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72802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11F9D8-48BF-4938-9299-DAE637BA7C5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A50529D-0BC0-4733-84A4-DEBE22EBB9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113D5D4-AF7C-45C5-A3F7-0BFA446EFB6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37AD374-BE1E-48E2-9E9F-C2A1F2ED85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598103B4-F885-4A1A-AA5B-C969578E1C0F}"/>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6A8FC65F-71E3-451F-AC53-DAD76BC1E645}"/>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8" name="Нижний колонтитул 7">
            <a:extLst>
              <a:ext uri="{FF2B5EF4-FFF2-40B4-BE49-F238E27FC236}">
                <a16:creationId xmlns:a16="http://schemas.microsoft.com/office/drawing/2014/main" id="{0374F785-00DF-495B-8845-BAB4C362653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87D68EF-CCB7-4358-95A8-1C2CBE4BA390}"/>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98499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5DBDB4-E591-4DF5-BA94-2F4BB1F0A81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095D6C4-CE6D-4A33-9221-9300E4D2F1DE}"/>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4" name="Нижний колонтитул 3">
            <a:extLst>
              <a:ext uri="{FF2B5EF4-FFF2-40B4-BE49-F238E27FC236}">
                <a16:creationId xmlns:a16="http://schemas.microsoft.com/office/drawing/2014/main" id="{530D860B-19B3-48C9-9BD8-6696CE7EA55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C65E19E-7989-4A5F-A159-5D5310AB2EB8}"/>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332420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D969D24-A4D3-4777-AC37-C10CB7E253BD}"/>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3" name="Нижний колонтитул 2">
            <a:extLst>
              <a:ext uri="{FF2B5EF4-FFF2-40B4-BE49-F238E27FC236}">
                <a16:creationId xmlns:a16="http://schemas.microsoft.com/office/drawing/2014/main" id="{5292347A-52DA-4CB8-8CA5-650FBC89C94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56890E29-5A6B-4A43-BA20-4C6F18497747}"/>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185321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25B742-89CC-41C9-A5E4-2392F235113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3906A09-DA9D-4A71-9402-541F6BE27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0C23D57-1A02-4D1C-B70A-59C22BDE5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3085E84-958A-4348-B4FF-A81EFE1A0C09}"/>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E2722A9C-179D-4B8A-A0D2-48002D9EA0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E57D726-68DC-43F1-881B-AA5F3C119017}"/>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22176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2045A2-AE27-4104-8531-950C3F0C9C4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C6FB750-06C9-4FE8-8729-1053B120B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6566C55-6473-4834-9413-D153EFF4DF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5C45FC9-356C-44D5-B0E3-13799ACDAC05}"/>
              </a:ext>
            </a:extLst>
          </p:cNvPr>
          <p:cNvSpPr>
            <a:spLocks noGrp="1"/>
          </p:cNvSpPr>
          <p:nvPr>
            <p:ph type="dt" sz="half" idx="10"/>
          </p:nvPr>
        </p:nvSpPr>
        <p:spPr/>
        <p:txBody>
          <a:bodyPr/>
          <a:lstStyle/>
          <a:p>
            <a:fld id="{C9CCB3B4-B737-4A55-AB9F-C7117A90FBF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0C375111-AB9A-468D-B849-4CCAFF5DDCE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A2570C1-92AD-4D29-9311-A6EAEDD72505}"/>
              </a:ext>
            </a:extLst>
          </p:cNvPr>
          <p:cNvSpPr>
            <a:spLocks noGrp="1"/>
          </p:cNvSpPr>
          <p:nvPr>
            <p:ph type="sldNum" sz="quarter" idx="12"/>
          </p:nvPr>
        </p:nvSpPr>
        <p:spPr/>
        <p:txBody>
          <a:bodyPr/>
          <a:lstStyle/>
          <a:p>
            <a:fld id="{F3AC0303-279E-4EB2-BD8D-17094D74D55C}" type="slidenum">
              <a:rPr lang="ru-RU" smtClean="0"/>
              <a:t>‹#›</a:t>
            </a:fld>
            <a:endParaRPr lang="ru-RU"/>
          </a:p>
        </p:txBody>
      </p:sp>
    </p:spTree>
    <p:extLst>
      <p:ext uri="{BB962C8B-B14F-4D97-AF65-F5344CB8AC3E}">
        <p14:creationId xmlns:p14="http://schemas.microsoft.com/office/powerpoint/2010/main" val="2788580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069743-7C35-469F-BC05-3C70B910A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E3D8500-0ADA-4626-BBFE-5566554ED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A1CB4C4-6FF9-4E10-93FB-1EF60317C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CB3B4-B737-4A55-AB9F-C7117A90FBF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009B9E81-5090-4B22-82A6-2059052741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45C09B7-2F39-4162-BA34-710F1F9F6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C0303-279E-4EB2-BD8D-17094D74D55C}" type="slidenum">
              <a:rPr lang="ru-RU" smtClean="0"/>
              <a:t>‹#›</a:t>
            </a:fld>
            <a:endParaRPr lang="ru-RU"/>
          </a:p>
        </p:txBody>
      </p:sp>
    </p:spTree>
    <p:extLst>
      <p:ext uri="{BB962C8B-B14F-4D97-AF65-F5344CB8AC3E}">
        <p14:creationId xmlns:p14="http://schemas.microsoft.com/office/powerpoint/2010/main" val="147183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50BE59-BFB8-4E71-B1C4-80A0BD73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450" y="1672663"/>
            <a:ext cx="6554321" cy="491060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81723DB9-AD70-479F-B763-9738FD6DC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394" y="4930588"/>
            <a:ext cx="1855606" cy="1898837"/>
          </a:xfrm>
          <a:prstGeom prst="rect">
            <a:avLst/>
          </a:prstGeom>
        </p:spPr>
      </p:pic>
      <p:sp>
        <p:nvSpPr>
          <p:cNvPr id="6" name="TextBox 5">
            <a:extLst>
              <a:ext uri="{FF2B5EF4-FFF2-40B4-BE49-F238E27FC236}">
                <a16:creationId xmlns:a16="http://schemas.microsoft.com/office/drawing/2014/main" id="{6849E4B9-67FC-4A1E-8BCE-BF3C8D2EE370}"/>
              </a:ext>
            </a:extLst>
          </p:cNvPr>
          <p:cNvSpPr txBox="1"/>
          <p:nvPr/>
        </p:nvSpPr>
        <p:spPr>
          <a:xfrm>
            <a:off x="968188" y="780145"/>
            <a:ext cx="10255624" cy="769441"/>
          </a:xfrm>
          <a:prstGeom prst="rect">
            <a:avLst/>
          </a:prstGeom>
          <a:noFill/>
        </p:spPr>
        <p:txBody>
          <a:bodyPr wrap="square" rtlCol="0">
            <a:spAutoFit/>
          </a:bodyPr>
          <a:lstStyle/>
          <a:p>
            <a:pPr algn="l"/>
            <a:r>
              <a:rPr lang="ru-RU" sz="4400" b="0" i="0" dirty="0" err="1">
                <a:effectLst/>
                <a:latin typeface="Arial" panose="020B0604020202020204" pitchFamily="34" charset="0"/>
                <a:cs typeface="Arial" panose="020B0604020202020204" pitchFamily="34" charset="0"/>
              </a:rPr>
              <a:t>Сверточная</a:t>
            </a:r>
            <a:r>
              <a:rPr lang="ru-RU" sz="4400" b="0" i="0" dirty="0">
                <a:effectLst/>
                <a:latin typeface="Arial" panose="020B0604020202020204" pitchFamily="34" charset="0"/>
                <a:cs typeface="Arial" panose="020B0604020202020204" pitchFamily="34" charset="0"/>
              </a:rPr>
              <a:t> нейронная сеть на </a:t>
            </a:r>
            <a:r>
              <a:rPr lang="ru-RU" sz="4400" b="0" i="0" dirty="0" err="1">
                <a:effectLst/>
                <a:latin typeface="Arial" panose="020B0604020202020204" pitchFamily="34" charset="0"/>
                <a:cs typeface="Arial" panose="020B0604020202020204" pitchFamily="34" charset="0"/>
              </a:rPr>
              <a:t>python</a:t>
            </a:r>
            <a:r>
              <a:rPr lang="ru-RU" sz="4400" b="0"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2764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53B7DCF-80E4-4E98-9671-6350E764C9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2628" y="0"/>
            <a:ext cx="9866741" cy="3503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C744280-A3DC-4429-B3FB-4BF3C0D21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629" y="3429000"/>
            <a:ext cx="9866741" cy="371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2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D0ACE1F-04A3-40F1-9035-FAD7D60654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974" y="1980239"/>
            <a:ext cx="11586052" cy="405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81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486087-1DCA-4FA2-8EC5-9F50CEC9904D}"/>
              </a:ext>
            </a:extLst>
          </p:cNvPr>
          <p:cNvSpPr>
            <a:spLocks noGrp="1"/>
          </p:cNvSpPr>
          <p:nvPr>
            <p:ph type="title"/>
          </p:nvPr>
        </p:nvSpPr>
        <p:spPr/>
        <p:txBody>
          <a:bodyPr/>
          <a:lstStyle/>
          <a:p>
            <a:endParaRPr lang="ru-RU"/>
          </a:p>
        </p:txBody>
      </p:sp>
      <p:pic>
        <p:nvPicPr>
          <p:cNvPr id="11266" name="Picture 2">
            <a:extLst>
              <a:ext uri="{FF2B5EF4-FFF2-40B4-BE49-F238E27FC236}">
                <a16:creationId xmlns:a16="http://schemas.microsoft.com/office/drawing/2014/main" id="{100B13D7-ABC2-443A-B2E6-24C4ED0322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57473" y="619474"/>
            <a:ext cx="5477054" cy="561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87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19145-723E-411F-8881-74F20045B2FC}"/>
              </a:ext>
            </a:extLst>
          </p:cNvPr>
          <p:cNvSpPr>
            <a:spLocks noGrp="1"/>
          </p:cNvSpPr>
          <p:nvPr>
            <p:ph type="title"/>
          </p:nvPr>
        </p:nvSpPr>
        <p:spPr/>
        <p:txBody>
          <a:bodyPr/>
          <a:lstStyle/>
          <a:p>
            <a:r>
              <a:rPr lang="ru-RU" dirty="0"/>
              <a:t>Функции Активации </a:t>
            </a:r>
          </a:p>
        </p:txBody>
      </p:sp>
      <p:pic>
        <p:nvPicPr>
          <p:cNvPr id="14338" name="Picture 2">
            <a:extLst>
              <a:ext uri="{FF2B5EF4-FFF2-40B4-BE49-F238E27FC236}">
                <a16:creationId xmlns:a16="http://schemas.microsoft.com/office/drawing/2014/main" id="{3A452944-14B0-4E21-923A-F278DDDF96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1809" y="1825625"/>
            <a:ext cx="78083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5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F7E17A-AF76-4A65-9BC0-62740D5C3F60}"/>
              </a:ext>
            </a:extLst>
          </p:cNvPr>
          <p:cNvSpPr>
            <a:spLocks noGrp="1"/>
          </p:cNvSpPr>
          <p:nvPr>
            <p:ph type="title"/>
          </p:nvPr>
        </p:nvSpPr>
        <p:spPr/>
        <p:txBody>
          <a:bodyPr>
            <a:normAutofit/>
          </a:bodyPr>
          <a:lstStyle/>
          <a:p>
            <a:r>
              <a:rPr lang="ru-RU" b="0" i="0" dirty="0">
                <a:solidFill>
                  <a:srgbClr val="212529"/>
                </a:solidFill>
                <a:effectLst/>
                <a:latin typeface="Arial" panose="020B0604020202020204" pitchFamily="34" charset="0"/>
                <a:cs typeface="Arial" panose="020B0604020202020204" pitchFamily="34" charset="0"/>
              </a:rPr>
              <a:t>Краткое описание градиентного спуска и обратного распространения</a:t>
            </a:r>
            <a:endParaRPr lang="ru-RU" dirty="0">
              <a:latin typeface="Arial" panose="020B0604020202020204" pitchFamily="34" charset="0"/>
              <a:cs typeface="Arial" panose="020B0604020202020204" pitchFamily="34" charset="0"/>
            </a:endParaRPr>
          </a:p>
        </p:txBody>
      </p:sp>
      <p:pic>
        <p:nvPicPr>
          <p:cNvPr id="15362" name="Picture 2">
            <a:extLst>
              <a:ext uri="{FF2B5EF4-FFF2-40B4-BE49-F238E27FC236}">
                <a16:creationId xmlns:a16="http://schemas.microsoft.com/office/drawing/2014/main" id="{E42EB334-EE45-4C08-B099-42B6B24326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7478" y="1690688"/>
            <a:ext cx="7917043" cy="511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3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008DFE-3600-4545-8C28-517E726E7CC4}"/>
              </a:ext>
            </a:extLst>
          </p:cNvPr>
          <p:cNvSpPr>
            <a:spLocks noGrp="1"/>
          </p:cNvSpPr>
          <p:nvPr>
            <p:ph type="title"/>
          </p:nvPr>
        </p:nvSpPr>
        <p:spPr/>
        <p:txBody>
          <a:bodyPr/>
          <a:lstStyle/>
          <a:p>
            <a:r>
              <a:rPr lang="en-US" b="1" i="0" dirty="0">
                <a:solidFill>
                  <a:srgbClr val="212529"/>
                </a:solidFill>
                <a:effectLst/>
                <a:latin typeface="system-ui"/>
              </a:rPr>
              <a:t>Backpropagation</a:t>
            </a:r>
            <a:endParaRPr lang="ru-RU" dirty="0"/>
          </a:p>
        </p:txBody>
      </p:sp>
      <p:pic>
        <p:nvPicPr>
          <p:cNvPr id="16386" name="Picture 2">
            <a:extLst>
              <a:ext uri="{FF2B5EF4-FFF2-40B4-BE49-F238E27FC236}">
                <a16:creationId xmlns:a16="http://schemas.microsoft.com/office/drawing/2014/main" id="{5AE5AC17-9C9D-4FF7-8EDC-55D974F3C86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282132"/>
            <a:ext cx="10515600" cy="34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1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531BB2-A7DC-4EEF-B1D0-3A15D3C4687F}"/>
              </a:ext>
            </a:extLst>
          </p:cNvPr>
          <p:cNvSpPr>
            <a:spLocks noGrp="1"/>
          </p:cNvSpPr>
          <p:nvPr>
            <p:ph type="title"/>
          </p:nvPr>
        </p:nvSpPr>
        <p:spPr/>
        <p:txBody>
          <a:bodyPr/>
          <a:lstStyle/>
          <a:p>
            <a:r>
              <a:rPr lang="ru-RU" b="0" i="0" dirty="0">
                <a:solidFill>
                  <a:srgbClr val="212529"/>
                </a:solidFill>
                <a:effectLst/>
                <a:latin typeface="Arial" panose="020B0604020202020204" pitchFamily="34" charset="0"/>
                <a:cs typeface="Arial" panose="020B0604020202020204" pitchFamily="34" charset="0"/>
              </a:rPr>
              <a:t>Типы функций активации</a:t>
            </a:r>
            <a:endParaRPr lang="ru-RU" dirty="0">
              <a:latin typeface="Arial" panose="020B0604020202020204" pitchFamily="34" charset="0"/>
              <a:cs typeface="Arial" panose="020B0604020202020204" pitchFamily="34" charset="0"/>
            </a:endParaRPr>
          </a:p>
        </p:txBody>
      </p:sp>
      <p:pic>
        <p:nvPicPr>
          <p:cNvPr id="17410" name="Picture 2">
            <a:extLst>
              <a:ext uri="{FF2B5EF4-FFF2-40B4-BE49-F238E27FC236}">
                <a16:creationId xmlns:a16="http://schemas.microsoft.com/office/drawing/2014/main" id="{2A75E6FF-626E-4425-986D-4901F2E99AB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4082"/>
          <a:stretch/>
        </p:blipFill>
        <p:spPr bwMode="auto">
          <a:xfrm>
            <a:off x="1023432" y="1843880"/>
            <a:ext cx="10145135" cy="440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6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B933AB-736B-4A9E-B26E-792E798B1391}"/>
              </a:ext>
            </a:extLst>
          </p:cNvPr>
          <p:cNvSpPr>
            <a:spLocks noGrp="1"/>
          </p:cNvSpPr>
          <p:nvPr>
            <p:ph type="title"/>
          </p:nvPr>
        </p:nvSpPr>
        <p:spPr/>
        <p:txBody>
          <a:bodyPr/>
          <a:lstStyle/>
          <a:p>
            <a:r>
              <a:rPr lang="ru-RU" b="0" i="0" dirty="0">
                <a:solidFill>
                  <a:srgbClr val="212529"/>
                </a:solidFill>
                <a:effectLst/>
                <a:latin typeface="Arial" panose="020B0604020202020204" pitchFamily="34" charset="0"/>
                <a:cs typeface="Arial" panose="020B0604020202020204" pitchFamily="34" charset="0"/>
              </a:rPr>
              <a:t>Сигмовидная</a:t>
            </a:r>
            <a:endParaRPr lang="ru-RU" dirty="0">
              <a:latin typeface="Arial" panose="020B0604020202020204" pitchFamily="34" charset="0"/>
              <a:cs typeface="Arial" panose="020B0604020202020204" pitchFamily="34" charset="0"/>
            </a:endParaRPr>
          </a:p>
        </p:txBody>
      </p:sp>
      <p:pic>
        <p:nvPicPr>
          <p:cNvPr id="18434" name="Picture 2">
            <a:extLst>
              <a:ext uri="{FF2B5EF4-FFF2-40B4-BE49-F238E27FC236}">
                <a16:creationId xmlns:a16="http://schemas.microsoft.com/office/drawing/2014/main" id="{18754638-5C68-4037-977D-13F0381585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493213"/>
            <a:ext cx="7289546" cy="48521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901A9E03-A122-4530-A3FD-49B498AACC63}"/>
              </a:ext>
            </a:extLst>
          </p:cNvPr>
          <p:cNvSpPr>
            <a:spLocks noChangeArrowheads="1"/>
          </p:cNvSpPr>
          <p:nvPr/>
        </p:nvSpPr>
        <p:spPr bwMode="auto">
          <a:xfrm>
            <a:off x="8280400" y="2696773"/>
            <a:ext cx="3543278" cy="19851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2"/>
                </a:solidFill>
                <a:effectLst/>
                <a:latin typeface="var(--bs-font-monospace)"/>
              </a:rPr>
              <a:t>import</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numpy</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chemeClr val="accent2"/>
                </a:solidFill>
                <a:effectLst/>
                <a:latin typeface="var(--bs-font-monospace)"/>
              </a:rPr>
              <a:t>as</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np</a:t>
            </a:r>
            <a:r>
              <a:rPr kumimoji="0" lang="ru-RU" altLang="ru-RU" b="0" i="0" u="none" strike="noStrike" cap="none" normalizeH="0" baseline="0" dirty="0">
                <a:ln>
                  <a:noFill/>
                </a:ln>
                <a:solidFill>
                  <a:srgbClr val="212529"/>
                </a:solidFill>
                <a:effectLst/>
                <a:latin typeface="var(--bs-font-monospace)"/>
              </a:rPr>
              <a:t>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sigmoid</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1 / (1 + </a:t>
            </a:r>
            <a:r>
              <a:rPr kumimoji="0" lang="ru-RU" altLang="ru-RU" b="0" i="0" u="none" strike="noStrike" cap="none" normalizeH="0" baseline="0" dirty="0" err="1">
                <a:ln>
                  <a:noFill/>
                </a:ln>
                <a:solidFill>
                  <a:srgbClr val="212529"/>
                </a:solidFill>
                <a:effectLst/>
                <a:latin typeface="var(--bs-font-monospace)"/>
              </a:rPr>
              <a:t>np.exp</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sigmoid_derivative</a:t>
            </a:r>
            <a:r>
              <a:rPr kumimoji="0" lang="ru-RU" altLang="ru-RU" b="0" i="0" u="none" strike="noStrike" cap="none" normalizeH="0" baseline="0" dirty="0">
                <a:ln>
                  <a:noFill/>
                </a:ln>
                <a:solidFill>
                  <a:srgbClr val="212529"/>
                </a:solidFill>
                <a:effectLst/>
                <a:latin typeface="var(--bs-font-monospace)"/>
              </a:rPr>
              <a:t>(x):</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x * (1 - x)</a:t>
            </a:r>
            <a:r>
              <a:rPr kumimoji="0" lang="ru-RU" altLang="ru-RU" sz="600" b="0" i="0" u="none" strike="noStrike" cap="none" normalizeH="0" baseline="0" dirty="0">
                <a:ln>
                  <a:noFill/>
                </a:ln>
                <a:solidFill>
                  <a:schemeClr val="tx1"/>
                </a:solidFill>
                <a:effectLst/>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69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1B34BD-A585-4093-82BD-F7F18B1571D0}"/>
              </a:ext>
            </a:extLst>
          </p:cNvPr>
          <p:cNvSpPr>
            <a:spLocks noGrp="1"/>
          </p:cNvSpPr>
          <p:nvPr>
            <p:ph type="title"/>
          </p:nvPr>
        </p:nvSpPr>
        <p:spPr/>
        <p:txBody>
          <a:bodyPr/>
          <a:lstStyle/>
          <a:p>
            <a:r>
              <a:rPr lang="ru-RU" b="0" i="0" dirty="0">
                <a:solidFill>
                  <a:srgbClr val="212529"/>
                </a:solidFill>
                <a:effectLst/>
                <a:latin typeface="Arial" panose="020B0604020202020204" pitchFamily="34" charset="0"/>
                <a:cs typeface="Arial" panose="020B0604020202020204" pitchFamily="34" charset="0"/>
              </a:rPr>
              <a:t>Гиперболический тангенс (</a:t>
            </a:r>
            <a:r>
              <a:rPr lang="en-US" b="0" i="0" dirty="0">
                <a:solidFill>
                  <a:srgbClr val="212529"/>
                </a:solidFill>
                <a:effectLst/>
                <a:latin typeface="Arial" panose="020B0604020202020204" pitchFamily="34" charset="0"/>
                <a:cs typeface="Arial" panose="020B0604020202020204" pitchFamily="34" charset="0"/>
              </a:rPr>
              <a:t>Tanh)</a:t>
            </a:r>
            <a:endParaRPr lang="ru-RU" dirty="0">
              <a:latin typeface="Arial" panose="020B0604020202020204" pitchFamily="34" charset="0"/>
              <a:cs typeface="Arial" panose="020B0604020202020204" pitchFamily="34" charset="0"/>
            </a:endParaRPr>
          </a:p>
        </p:txBody>
      </p:sp>
      <p:pic>
        <p:nvPicPr>
          <p:cNvPr id="19458" name="Picture 2">
            <a:extLst>
              <a:ext uri="{FF2B5EF4-FFF2-40B4-BE49-F238E27FC236}">
                <a16:creationId xmlns:a16="http://schemas.microsoft.com/office/drawing/2014/main" id="{42AC7847-FA49-4D38-B77B-94528C393A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51831"/>
            <a:ext cx="6134100" cy="3970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40697E3-8308-4694-B0EF-F373BDEA81BF}"/>
              </a:ext>
            </a:extLst>
          </p:cNvPr>
          <p:cNvSpPr>
            <a:spLocks noChangeArrowheads="1"/>
          </p:cNvSpPr>
          <p:nvPr/>
        </p:nvSpPr>
        <p:spPr bwMode="auto">
          <a:xfrm>
            <a:off x="7620000" y="3545270"/>
            <a:ext cx="3619500"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tanh</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np.tanh</a:t>
            </a:r>
            <a:r>
              <a:rPr kumimoji="0" lang="ru-RU" altLang="ru-RU" b="0" i="0" u="none" strike="noStrike" cap="none" normalizeH="0" baseline="0" dirty="0">
                <a:ln>
                  <a:noFill/>
                </a:ln>
                <a:solidFill>
                  <a:srgbClr val="212529"/>
                </a:solidFill>
                <a:effectLst/>
                <a:latin typeface="var(--bs-font-monospace)"/>
              </a:rPr>
              <a:t>(x)</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212529"/>
                </a:solidFill>
                <a:effectLst/>
                <a:latin typeface="var(--bs-font-monospace)"/>
              </a:rPr>
              <a:t>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dtanh</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1. - x * x</a:t>
            </a:r>
            <a:r>
              <a:rPr kumimoji="0" lang="ru-RU" altLang="ru-RU" sz="600" b="0" i="0" u="none" strike="noStrike" cap="none" normalizeH="0" baseline="0" dirty="0">
                <a:ln>
                  <a:noFill/>
                </a:ln>
                <a:solidFill>
                  <a:schemeClr val="tx1"/>
                </a:solidFill>
                <a:effectLst/>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708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6D4844-254D-45B5-AC01-C3CE9BBB1EF0}"/>
              </a:ext>
            </a:extLst>
          </p:cNvPr>
          <p:cNvSpPr>
            <a:spLocks noGrp="1"/>
          </p:cNvSpPr>
          <p:nvPr>
            <p:ph type="title"/>
          </p:nvPr>
        </p:nvSpPr>
        <p:spPr/>
        <p:txBody>
          <a:bodyPr/>
          <a:lstStyle/>
          <a:p>
            <a:r>
              <a:rPr lang="ru-RU" b="0" i="0" dirty="0">
                <a:solidFill>
                  <a:srgbClr val="212529"/>
                </a:solidFill>
                <a:effectLst/>
                <a:latin typeface="Arial" panose="020B0604020202020204" pitchFamily="34" charset="0"/>
                <a:cs typeface="Arial" panose="020B0604020202020204" pitchFamily="34" charset="0"/>
              </a:rPr>
              <a:t>Выпрямленные линейные единицы (</a:t>
            </a:r>
            <a:r>
              <a:rPr lang="en-US" b="0" i="0" dirty="0" err="1">
                <a:solidFill>
                  <a:srgbClr val="212529"/>
                </a:solidFill>
                <a:effectLst/>
                <a:latin typeface="Arial" panose="020B0604020202020204" pitchFamily="34" charset="0"/>
                <a:cs typeface="Arial" panose="020B0604020202020204" pitchFamily="34" charset="0"/>
              </a:rPr>
              <a:t>ReLU</a:t>
            </a:r>
            <a:r>
              <a:rPr lang="en-US" b="0" i="0" dirty="0">
                <a:solidFill>
                  <a:srgbClr val="212529"/>
                </a:solidFill>
                <a:effectLst/>
                <a:latin typeface="Arial" panose="020B0604020202020204" pitchFamily="34" charset="0"/>
                <a:cs typeface="Arial" panose="020B0604020202020204" pitchFamily="34" charset="0"/>
              </a:rPr>
              <a:t>)</a:t>
            </a:r>
            <a:endParaRPr lang="ru-RU" dirty="0">
              <a:latin typeface="Arial" panose="020B0604020202020204" pitchFamily="34" charset="0"/>
              <a:cs typeface="Arial" panose="020B0604020202020204" pitchFamily="34" charset="0"/>
            </a:endParaRPr>
          </a:p>
        </p:txBody>
      </p:sp>
      <p:pic>
        <p:nvPicPr>
          <p:cNvPr id="20482" name="Picture 2">
            <a:extLst>
              <a:ext uri="{FF2B5EF4-FFF2-40B4-BE49-F238E27FC236}">
                <a16:creationId xmlns:a16="http://schemas.microsoft.com/office/drawing/2014/main" id="{FD65C27F-2C1B-4523-A8BD-FB7C5CDD70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5927583" cy="46158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6FBC70-0DE0-4B62-ABE4-C95E4C30956F}"/>
              </a:ext>
            </a:extLst>
          </p:cNvPr>
          <p:cNvSpPr>
            <a:spLocks noChangeArrowheads="1"/>
          </p:cNvSpPr>
          <p:nvPr/>
        </p:nvSpPr>
        <p:spPr bwMode="auto">
          <a:xfrm>
            <a:off x="7124700" y="2867548"/>
            <a:ext cx="4229100" cy="22621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ReLU</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np.maximum</a:t>
            </a:r>
            <a:r>
              <a:rPr kumimoji="0" lang="ru-RU" altLang="ru-RU" b="0" i="0" u="none" strike="noStrike" cap="none" normalizeH="0" baseline="0" dirty="0">
                <a:ln>
                  <a:noFill/>
                </a:ln>
                <a:solidFill>
                  <a:srgbClr val="212529"/>
                </a:solidFill>
                <a:effectLst/>
                <a:latin typeface="var(--bs-font-monospace)"/>
              </a:rPr>
              <a:t>(0.0, x)</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212529"/>
                </a:solidFill>
                <a:effectLst/>
                <a:latin typeface="var(--bs-font-monospace)"/>
              </a:rPr>
              <a:t>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ReLU_derivative</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if</a:t>
            </a:r>
            <a:r>
              <a:rPr kumimoji="0" lang="ru-RU" altLang="ru-RU" b="0" i="0" u="none" strike="noStrike" cap="none" normalizeH="0" baseline="0" dirty="0">
                <a:ln>
                  <a:noFill/>
                </a:ln>
                <a:solidFill>
                  <a:srgbClr val="212529"/>
                </a:solidFill>
                <a:effectLst/>
                <a:latin typeface="var(--bs-font-monospace)"/>
              </a:rPr>
              <a:t> x &lt;= 0:</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0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else</a:t>
            </a:r>
            <a:r>
              <a:rPr kumimoji="0" lang="ru-RU" altLang="ru-RU" b="0" i="0" u="none" strike="noStrike" cap="none" normalizeH="0" baseline="0" dirty="0">
                <a:ln>
                  <a:noFill/>
                </a:ln>
                <a:solidFill>
                  <a:srgbClr val="212529"/>
                </a:solidFill>
                <a:effectLst/>
                <a:latin typeface="var(--bs-font-monospace)"/>
              </a:rPr>
              <a:t>:</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1</a:t>
            </a:r>
            <a:r>
              <a:rPr kumimoji="0" lang="ru-RU" altLang="ru-RU" sz="600" b="0" i="0" u="none" strike="noStrike" cap="none" normalizeH="0" baseline="0" dirty="0">
                <a:ln>
                  <a:noFill/>
                </a:ln>
                <a:solidFill>
                  <a:schemeClr val="tx1"/>
                </a:solidFill>
                <a:effectLst/>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109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A2C928-BA20-4024-8EE6-65DAA02C435E}"/>
              </a:ext>
            </a:extLst>
          </p:cNvPr>
          <p:cNvSpPr>
            <a:spLocks noGrp="1"/>
          </p:cNvSpPr>
          <p:nvPr>
            <p:ph type="title"/>
          </p:nvPr>
        </p:nvSpPr>
        <p:spPr/>
        <p:txBody>
          <a:bodyPr/>
          <a:lstStyle/>
          <a:p>
            <a:r>
              <a:rPr lang="ru-RU" dirty="0">
                <a:latin typeface="Arial" panose="020B0604020202020204" pitchFamily="34" charset="0"/>
                <a:cs typeface="Arial" panose="020B0604020202020204" pitchFamily="34" charset="0"/>
              </a:rPr>
              <a:t>Введение</a:t>
            </a:r>
          </a:p>
        </p:txBody>
      </p:sp>
      <p:pic>
        <p:nvPicPr>
          <p:cNvPr id="2050" name="Picture 2">
            <a:extLst>
              <a:ext uri="{FF2B5EF4-FFF2-40B4-BE49-F238E27FC236}">
                <a16:creationId xmlns:a16="http://schemas.microsoft.com/office/drawing/2014/main" id="{930B1C25-CDD1-497F-9997-FD78D21314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55133"/>
            <a:ext cx="10515600" cy="409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314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30D314-4468-46FC-A259-1C936C872144}"/>
              </a:ext>
            </a:extLst>
          </p:cNvPr>
          <p:cNvSpPr>
            <a:spLocks noGrp="1"/>
          </p:cNvSpPr>
          <p:nvPr>
            <p:ph type="title"/>
          </p:nvPr>
        </p:nvSpPr>
        <p:spPr/>
        <p:txBody>
          <a:bodyPr/>
          <a:lstStyle/>
          <a:p>
            <a:r>
              <a:rPr lang="ru-RU" b="0" i="0" dirty="0">
                <a:solidFill>
                  <a:srgbClr val="212529"/>
                </a:solidFill>
                <a:effectLst/>
                <a:latin typeface="Arial" panose="020B0604020202020204" pitchFamily="34" charset="0"/>
                <a:cs typeface="Arial" panose="020B0604020202020204" pitchFamily="34" charset="0"/>
              </a:rPr>
              <a:t>Утечка </a:t>
            </a:r>
            <a:r>
              <a:rPr lang="en-US" b="0" i="0" dirty="0" err="1">
                <a:solidFill>
                  <a:srgbClr val="212529"/>
                </a:solidFill>
                <a:effectLst/>
                <a:latin typeface="Arial" panose="020B0604020202020204" pitchFamily="34" charset="0"/>
                <a:cs typeface="Arial" panose="020B0604020202020204" pitchFamily="34" charset="0"/>
              </a:rPr>
              <a:t>ReLU</a:t>
            </a:r>
            <a:endParaRPr lang="ru-RU" dirty="0">
              <a:latin typeface="Arial" panose="020B0604020202020204" pitchFamily="34" charset="0"/>
              <a:cs typeface="Arial" panose="020B0604020202020204" pitchFamily="34" charset="0"/>
            </a:endParaRPr>
          </a:p>
        </p:txBody>
      </p:sp>
      <p:pic>
        <p:nvPicPr>
          <p:cNvPr id="21506" name="Picture 2">
            <a:extLst>
              <a:ext uri="{FF2B5EF4-FFF2-40B4-BE49-F238E27FC236}">
                <a16:creationId xmlns:a16="http://schemas.microsoft.com/office/drawing/2014/main" id="{FDC42352-DD7F-4ED8-9C5E-2327799F66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25600" y="1404144"/>
            <a:ext cx="89408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FFC460D-2C9B-40C6-88DD-2AD65213C6F7}"/>
              </a:ext>
            </a:extLst>
          </p:cNvPr>
          <p:cNvSpPr>
            <a:spLocks noChangeArrowheads="1"/>
          </p:cNvSpPr>
          <p:nvPr/>
        </p:nvSpPr>
        <p:spPr bwMode="auto">
          <a:xfrm>
            <a:off x="4508500" y="4184277"/>
            <a:ext cx="2767681" cy="25391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LReLU</a:t>
            </a:r>
            <a:r>
              <a:rPr kumimoji="0" lang="ru-RU" altLang="ru-RU" b="0" i="0" u="none" strike="noStrike" cap="none" normalizeH="0" baseline="0" dirty="0">
                <a:ln>
                  <a:noFill/>
                </a:ln>
                <a:solidFill>
                  <a:srgbClr val="212529"/>
                </a:solidFill>
                <a:effectLst/>
                <a:latin typeface="var(--bs-font-monospace)"/>
              </a:rPr>
              <a:t>(x):</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a:ln>
                  <a:noFill/>
                </a:ln>
                <a:solidFill>
                  <a:srgbClr val="212529"/>
                </a:solidFill>
                <a:effectLst/>
                <a:latin typeface="var(--bs-font-monospace)"/>
              </a:rPr>
              <a:t> a = 0.01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if</a:t>
            </a:r>
            <a:r>
              <a:rPr kumimoji="0" lang="ru-RU" altLang="ru-RU" b="0" i="0" u="none" strike="noStrike" cap="none" normalizeH="0" baseline="0" dirty="0">
                <a:ln>
                  <a:noFill/>
                </a:ln>
                <a:solidFill>
                  <a:srgbClr val="212529"/>
                </a:solidFill>
                <a:effectLst/>
                <a:latin typeface="var(--bs-font-monospace)"/>
              </a:rPr>
              <a:t> x &gt;= 0: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else</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a * 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err="1">
                <a:ln>
                  <a:noFill/>
                </a:ln>
                <a:solidFill>
                  <a:schemeClr val="accent1"/>
                </a:solidFill>
                <a:effectLst/>
                <a:latin typeface="var(--bs-font-monospace)"/>
              </a:rPr>
              <a:t>def</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212529"/>
                </a:solidFill>
                <a:effectLst/>
                <a:latin typeface="var(--bs-font-monospace)"/>
              </a:rPr>
              <a:t>LReLU_derivative</a:t>
            </a:r>
            <a:r>
              <a:rPr kumimoji="0" lang="ru-RU" altLang="ru-RU" b="0" i="0" u="none" strike="noStrike" cap="none" normalizeH="0" baseline="0" dirty="0">
                <a:ln>
                  <a:noFill/>
                </a:ln>
                <a:solidFill>
                  <a:srgbClr val="212529"/>
                </a:solidFill>
                <a:effectLst/>
                <a:latin typeface="var(--bs-font-monospace)"/>
              </a:rPr>
              <a:t>(x):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a:ln>
                  <a:noFill/>
                </a:ln>
                <a:solidFill>
                  <a:srgbClr val="212529"/>
                </a:solidFill>
                <a:effectLst/>
                <a:latin typeface="var(--bs-font-monospace)"/>
              </a:rPr>
              <a:t>a = 0.01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if</a:t>
            </a:r>
            <a:r>
              <a:rPr kumimoji="0" lang="ru-RU" altLang="ru-RU" b="0" i="0" u="none" strike="noStrike" cap="none" normalizeH="0" baseline="0" dirty="0">
                <a:ln>
                  <a:noFill/>
                </a:ln>
                <a:solidFill>
                  <a:srgbClr val="212529"/>
                </a:solidFill>
                <a:effectLst/>
                <a:latin typeface="var(--bs-font-monospace)"/>
              </a:rPr>
              <a:t> x &gt;= 0: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1 </a:t>
            </a:r>
            <a:endParaRPr kumimoji="0" lang="en-US" altLang="ru-RU" b="0" i="0" u="none" strike="noStrike" cap="none" normalizeH="0" baseline="0" dirty="0">
              <a:ln>
                <a:noFill/>
              </a:ln>
              <a:solidFill>
                <a:srgbClr val="212529"/>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dirty="0">
                <a:solidFill>
                  <a:srgbClr val="212529"/>
                </a:solidFill>
                <a:latin typeface="var(--bs-font-monospace)"/>
              </a:rPr>
              <a:t>	</a:t>
            </a:r>
            <a:r>
              <a:rPr kumimoji="0" lang="ru-RU" altLang="ru-RU" b="0" i="0" u="none" strike="noStrike" cap="none" normalizeH="0" baseline="0" dirty="0" err="1">
                <a:ln>
                  <a:noFill/>
                </a:ln>
                <a:solidFill>
                  <a:srgbClr val="212529"/>
                </a:solidFill>
                <a:effectLst/>
                <a:latin typeface="var(--bs-font-monospace)"/>
              </a:rPr>
              <a:t>else</a:t>
            </a:r>
            <a:r>
              <a:rPr kumimoji="0" lang="ru-RU" altLang="ru-RU" b="0" i="0" u="none" strike="noStrike" cap="none" normalizeH="0" baseline="0" dirty="0">
                <a:ln>
                  <a:noFill/>
                </a:ln>
                <a:solidFill>
                  <a:srgbClr val="212529"/>
                </a:solidFill>
                <a:effectLst/>
                <a:latin typeface="var(--bs-font-monospace)"/>
              </a:rPr>
              <a:t>: </a:t>
            </a:r>
            <a:r>
              <a:rPr kumimoji="0" lang="ru-RU" altLang="ru-RU" b="0" i="0" u="none" strike="noStrike" cap="none" normalizeH="0" baseline="0" dirty="0" err="1">
                <a:ln>
                  <a:noFill/>
                </a:ln>
                <a:solidFill>
                  <a:srgbClr val="FF0000"/>
                </a:solidFill>
                <a:effectLst/>
                <a:latin typeface="var(--bs-font-monospace)"/>
              </a:rPr>
              <a:t>return</a:t>
            </a:r>
            <a:r>
              <a:rPr kumimoji="0" lang="ru-RU" altLang="ru-RU" b="0" i="0" u="none" strike="noStrike" cap="none" normalizeH="0" baseline="0" dirty="0">
                <a:ln>
                  <a:noFill/>
                </a:ln>
                <a:solidFill>
                  <a:srgbClr val="212529"/>
                </a:solidFill>
                <a:effectLst/>
                <a:latin typeface="var(--bs-font-monospace)"/>
              </a:rPr>
              <a:t> a</a:t>
            </a:r>
            <a:r>
              <a:rPr kumimoji="0" lang="ru-RU" altLang="ru-RU" sz="600" b="0" i="0" u="none" strike="noStrike" cap="none" normalizeH="0" baseline="0" dirty="0">
                <a:ln>
                  <a:noFill/>
                </a:ln>
                <a:solidFill>
                  <a:schemeClr val="tx1"/>
                </a:solidFill>
                <a:effectLst/>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9385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5C1804-3725-4E8C-B055-9518D57F3C8B}"/>
              </a:ext>
            </a:extLst>
          </p:cNvPr>
          <p:cNvSpPr>
            <a:spLocks noGrp="1"/>
          </p:cNvSpPr>
          <p:nvPr>
            <p:ph type="title"/>
          </p:nvPr>
        </p:nvSpPr>
        <p:spPr/>
        <p:txBody>
          <a:bodyPr>
            <a:normAutofit/>
          </a:bodyPr>
          <a:lstStyle/>
          <a:p>
            <a:r>
              <a:rPr lang="ru-RU" b="0" i="0" dirty="0">
                <a:solidFill>
                  <a:srgbClr val="212529"/>
                </a:solidFill>
                <a:effectLst/>
                <a:latin typeface="Arial" panose="020B0604020202020204" pitchFamily="34" charset="0"/>
                <a:cs typeface="Arial" panose="020B0604020202020204" pitchFamily="34" charset="0"/>
              </a:rPr>
              <a:t>Экспоненциальная линейная единица (</a:t>
            </a:r>
            <a:r>
              <a:rPr lang="en-US" b="0" i="0" dirty="0">
                <a:solidFill>
                  <a:srgbClr val="212529"/>
                </a:solidFill>
                <a:effectLst/>
                <a:latin typeface="Arial" panose="020B0604020202020204" pitchFamily="34" charset="0"/>
                <a:cs typeface="Arial" panose="020B0604020202020204" pitchFamily="34" charset="0"/>
              </a:rPr>
              <a:t>ELU)</a:t>
            </a:r>
            <a:endParaRPr lang="ru-RU" dirty="0">
              <a:latin typeface="Arial" panose="020B0604020202020204" pitchFamily="34" charset="0"/>
              <a:cs typeface="Arial" panose="020B0604020202020204" pitchFamily="34" charset="0"/>
            </a:endParaRPr>
          </a:p>
        </p:txBody>
      </p:sp>
      <p:pic>
        <p:nvPicPr>
          <p:cNvPr id="22530" name="Picture 2">
            <a:extLst>
              <a:ext uri="{FF2B5EF4-FFF2-40B4-BE49-F238E27FC236}">
                <a16:creationId xmlns:a16="http://schemas.microsoft.com/office/drawing/2014/main" id="{99E8B3C5-73C5-42AA-B637-4054311A99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270879"/>
            <a:ext cx="10515600" cy="346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0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733B22-D81F-4B6D-B198-D94435C7780B}"/>
              </a:ext>
            </a:extLst>
          </p:cNvPr>
          <p:cNvSpPr>
            <a:spLocks noGrp="1"/>
          </p:cNvSpPr>
          <p:nvPr>
            <p:ph type="title"/>
          </p:nvPr>
        </p:nvSpPr>
        <p:spPr/>
        <p:txBody>
          <a:bodyPr>
            <a:normAutofit/>
          </a:bodyPr>
          <a:lstStyle/>
          <a:p>
            <a:r>
              <a:rPr lang="ru-RU" b="0" i="0" dirty="0">
                <a:solidFill>
                  <a:srgbClr val="212529"/>
                </a:solidFill>
                <a:effectLst/>
                <a:latin typeface="Arial" panose="020B0604020202020204" pitchFamily="34" charset="0"/>
                <a:cs typeface="Arial" panose="020B0604020202020204" pitchFamily="34" charset="0"/>
              </a:rPr>
              <a:t>Функция автоматической активации (</a:t>
            </a:r>
            <a:r>
              <a:rPr lang="en-US" b="0" i="0" dirty="0">
                <a:solidFill>
                  <a:srgbClr val="212529"/>
                </a:solidFill>
                <a:effectLst/>
                <a:latin typeface="Arial" panose="020B0604020202020204" pitchFamily="34" charset="0"/>
                <a:cs typeface="Arial" panose="020B0604020202020204" pitchFamily="34" charset="0"/>
              </a:rPr>
              <a:t>SWISH)</a:t>
            </a:r>
            <a:endParaRPr lang="ru-RU" dirty="0">
              <a:latin typeface="Arial" panose="020B0604020202020204" pitchFamily="34" charset="0"/>
              <a:cs typeface="Arial" panose="020B0604020202020204" pitchFamily="34" charset="0"/>
            </a:endParaRPr>
          </a:p>
        </p:txBody>
      </p:sp>
      <p:pic>
        <p:nvPicPr>
          <p:cNvPr id="23554" name="Picture 2">
            <a:extLst>
              <a:ext uri="{FF2B5EF4-FFF2-40B4-BE49-F238E27FC236}">
                <a16:creationId xmlns:a16="http://schemas.microsoft.com/office/drawing/2014/main" id="{8587F074-50A5-45FE-9749-E3005DBFFF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248694"/>
            <a:ext cx="10515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696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5DF4C1-6625-44BD-9898-EB8841380EEB}"/>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Идём глубже по сети</a:t>
            </a:r>
            <a:endParaRPr lang="ru-RU" dirty="0">
              <a:latin typeface="Arial" panose="020B0604020202020204" pitchFamily="34" charset="0"/>
              <a:cs typeface="Arial" panose="020B0604020202020204" pitchFamily="34" charset="0"/>
            </a:endParaRPr>
          </a:p>
        </p:txBody>
      </p:sp>
      <p:pic>
        <p:nvPicPr>
          <p:cNvPr id="12290" name="Picture 2">
            <a:extLst>
              <a:ext uri="{FF2B5EF4-FFF2-40B4-BE49-F238E27FC236}">
                <a16:creationId xmlns:a16="http://schemas.microsoft.com/office/drawing/2014/main" id="{6D01F8DC-FC74-446B-8C90-EF4FC52FC1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5802" y="1453371"/>
            <a:ext cx="11460395" cy="82500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CB5C198C-2387-438C-91D0-D49AA197C32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2278376"/>
            <a:ext cx="8051800" cy="453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6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AFE163-1AF0-4BCF-8D40-E8D94324BF4E}"/>
              </a:ext>
            </a:extLst>
          </p:cNvPr>
          <p:cNvSpPr>
            <a:spLocks noGrp="1"/>
          </p:cNvSpPr>
          <p:nvPr>
            <p:ph type="title"/>
          </p:nvPr>
        </p:nvSpPr>
        <p:spPr/>
        <p:txBody>
          <a:bodyPr/>
          <a:lstStyle/>
          <a:p>
            <a:r>
              <a:rPr lang="ru-RU" b="0" i="0" dirty="0" err="1">
                <a:solidFill>
                  <a:srgbClr val="333333"/>
                </a:solidFill>
                <a:effectLst/>
                <a:latin typeface="Arial" panose="020B0604020202020204" pitchFamily="34" charset="0"/>
                <a:cs typeface="Arial" panose="020B0604020202020204" pitchFamily="34" charset="0"/>
              </a:rPr>
              <a:t>Полносвязные</a:t>
            </a:r>
            <a:r>
              <a:rPr lang="ru-RU" b="0" i="0" dirty="0">
                <a:solidFill>
                  <a:srgbClr val="333333"/>
                </a:solidFill>
                <a:effectLst/>
                <a:latin typeface="Arial" panose="020B0604020202020204" pitchFamily="34" charset="0"/>
                <a:cs typeface="Arial" panose="020B0604020202020204" pitchFamily="34" charset="0"/>
              </a:rPr>
              <a:t> слои</a:t>
            </a:r>
            <a:endParaRPr lang="ru-RU" dirty="0">
              <a:latin typeface="Arial" panose="020B0604020202020204" pitchFamily="34" charset="0"/>
              <a:cs typeface="Arial" panose="020B0604020202020204" pitchFamily="34" charset="0"/>
            </a:endParaRPr>
          </a:p>
        </p:txBody>
      </p:sp>
      <p:pic>
        <p:nvPicPr>
          <p:cNvPr id="6" name="Picture 6">
            <a:extLst>
              <a:ext uri="{FF2B5EF4-FFF2-40B4-BE49-F238E27FC236}">
                <a16:creationId xmlns:a16="http://schemas.microsoft.com/office/drawing/2014/main" id="{AFFB1356-1EE8-4638-95AC-9F5C60C9D2CB}"/>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4407" y="1436211"/>
            <a:ext cx="8983185" cy="505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3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CE92FB-77FD-4F90-BCD4-1055634259CB}"/>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Обучение</a:t>
            </a:r>
            <a:endParaRPr lang="ru-RU" dirty="0">
              <a:latin typeface="Arial" panose="020B0604020202020204" pitchFamily="34" charset="0"/>
              <a:cs typeface="Arial" panose="020B0604020202020204" pitchFamily="34" charset="0"/>
            </a:endParaRPr>
          </a:p>
        </p:txBody>
      </p:sp>
      <p:pic>
        <p:nvPicPr>
          <p:cNvPr id="25602" name="Picture 2">
            <a:extLst>
              <a:ext uri="{FF2B5EF4-FFF2-40B4-BE49-F238E27FC236}">
                <a16:creationId xmlns:a16="http://schemas.microsoft.com/office/drawing/2014/main" id="{C43F92EB-0CC8-47AE-8B12-FF43961CA7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38860" y="3294814"/>
            <a:ext cx="6714279" cy="89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31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55D02E2B-1387-4D41-B95F-7F4689ACAD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363" y="553877"/>
            <a:ext cx="9312737" cy="323396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8938D8B4-B4CF-487A-8DE8-5646654093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474"/>
          <a:stretch/>
        </p:blipFill>
        <p:spPr bwMode="auto">
          <a:xfrm>
            <a:off x="4237268" y="3787838"/>
            <a:ext cx="7704369" cy="192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9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77BD76-5D1D-41D7-90F1-9B87F74A2EC4}"/>
              </a:ext>
            </a:extLst>
          </p:cNvPr>
          <p:cNvSpPr>
            <a:spLocks noGrp="1"/>
          </p:cNvSpPr>
          <p:nvPr>
            <p:ph type="title"/>
          </p:nvPr>
        </p:nvSpPr>
        <p:spPr/>
        <p:txBody>
          <a:bodyPr/>
          <a:lstStyle/>
          <a:p>
            <a:r>
              <a:rPr lang="ru-RU" dirty="0">
                <a:latin typeface="Arial" panose="020B0604020202020204" pitchFamily="34" charset="0"/>
                <a:cs typeface="Arial" panose="020B0604020202020204" pitchFamily="34" charset="0"/>
              </a:rPr>
              <a:t>Скорость обучения</a:t>
            </a:r>
          </a:p>
        </p:txBody>
      </p:sp>
      <p:pic>
        <p:nvPicPr>
          <p:cNvPr id="27650" name="Picture 2">
            <a:extLst>
              <a:ext uri="{FF2B5EF4-FFF2-40B4-BE49-F238E27FC236}">
                <a16:creationId xmlns:a16="http://schemas.microsoft.com/office/drawing/2014/main" id="{9D2BA8CA-2AC2-49FC-9199-5F7E11430E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8374" y="2281892"/>
            <a:ext cx="9775252" cy="302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3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C718ABAB-4696-4D46-BD1D-9EDB4894C85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253331"/>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154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932C0F-A5AF-4B25-BCAB-E4EF935D282C}"/>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Данные</a:t>
            </a:r>
            <a:endParaRPr lang="ru-RU" dirty="0">
              <a:latin typeface="Arial" panose="020B0604020202020204" pitchFamily="34" charset="0"/>
              <a:cs typeface="Arial" panose="020B0604020202020204" pitchFamily="34" charset="0"/>
            </a:endParaRPr>
          </a:p>
        </p:txBody>
      </p:sp>
      <p:pic>
        <p:nvPicPr>
          <p:cNvPr id="5" name="Объект 4">
            <a:extLst>
              <a:ext uri="{FF2B5EF4-FFF2-40B4-BE49-F238E27FC236}">
                <a16:creationId xmlns:a16="http://schemas.microsoft.com/office/drawing/2014/main" id="{2527CFF3-84E2-4022-8083-36FA1BA5E9E5}"/>
              </a:ext>
            </a:extLst>
          </p:cNvPr>
          <p:cNvPicPr>
            <a:picLocks noGrp="1" noChangeAspect="1"/>
          </p:cNvPicPr>
          <p:nvPr>
            <p:ph idx="1"/>
          </p:nvPr>
        </p:nvPicPr>
        <p:blipFill>
          <a:blip r:embed="rId3"/>
          <a:stretch>
            <a:fillRect/>
          </a:stretch>
        </p:blipFill>
        <p:spPr>
          <a:xfrm>
            <a:off x="8546182" y="101245"/>
            <a:ext cx="3200400" cy="3276600"/>
          </a:xfrm>
        </p:spPr>
      </p:pic>
      <p:sp>
        <p:nvSpPr>
          <p:cNvPr id="6" name="TextBox 5">
            <a:extLst>
              <a:ext uri="{FF2B5EF4-FFF2-40B4-BE49-F238E27FC236}">
                <a16:creationId xmlns:a16="http://schemas.microsoft.com/office/drawing/2014/main" id="{978FB236-BF60-45B9-A165-4B7494323426}"/>
              </a:ext>
            </a:extLst>
          </p:cNvPr>
          <p:cNvSpPr txBox="1"/>
          <p:nvPr/>
        </p:nvSpPr>
        <p:spPr>
          <a:xfrm>
            <a:off x="2839452" y="5769632"/>
            <a:ext cx="7460818" cy="523220"/>
          </a:xfrm>
          <a:prstGeom prst="rect">
            <a:avLst/>
          </a:prstGeom>
          <a:noFill/>
        </p:spPr>
        <p:txBody>
          <a:bodyPr wrap="square" rtlCol="0">
            <a:spAutoFit/>
          </a:bodyPr>
          <a:lstStyle/>
          <a:p>
            <a:r>
              <a:rPr lang="en-US" sz="2800" dirty="0"/>
              <a:t>https://www.kaggle.com/c/dogs-vs-cats/data</a:t>
            </a:r>
            <a:endParaRPr lang="ru-RU" sz="2800" dirty="0"/>
          </a:p>
        </p:txBody>
      </p:sp>
      <p:pic>
        <p:nvPicPr>
          <p:cNvPr id="8" name="Рисунок 7">
            <a:extLst>
              <a:ext uri="{FF2B5EF4-FFF2-40B4-BE49-F238E27FC236}">
                <a16:creationId xmlns:a16="http://schemas.microsoft.com/office/drawing/2014/main" id="{6EE44721-4CE6-4C3A-818E-FE4890DE5260}"/>
              </a:ext>
            </a:extLst>
          </p:cNvPr>
          <p:cNvPicPr>
            <a:picLocks noChangeAspect="1"/>
          </p:cNvPicPr>
          <p:nvPr/>
        </p:nvPicPr>
        <p:blipFill rotWithShape="1">
          <a:blip r:embed="rId4"/>
          <a:srcRect l="1965" r="2177"/>
          <a:stretch/>
        </p:blipFill>
        <p:spPr>
          <a:xfrm>
            <a:off x="251528" y="1690688"/>
            <a:ext cx="5634449" cy="3276601"/>
          </a:xfrm>
          <a:prstGeom prst="rect">
            <a:avLst/>
          </a:prstGeom>
        </p:spPr>
      </p:pic>
      <p:pic>
        <p:nvPicPr>
          <p:cNvPr id="10" name="Рисунок 9">
            <a:extLst>
              <a:ext uri="{FF2B5EF4-FFF2-40B4-BE49-F238E27FC236}">
                <a16:creationId xmlns:a16="http://schemas.microsoft.com/office/drawing/2014/main" id="{99ACE212-A027-4CEA-B1DA-19F2E76F7296}"/>
              </a:ext>
            </a:extLst>
          </p:cNvPr>
          <p:cNvPicPr>
            <a:picLocks noChangeAspect="1"/>
          </p:cNvPicPr>
          <p:nvPr/>
        </p:nvPicPr>
        <p:blipFill>
          <a:blip r:embed="rId5"/>
          <a:stretch>
            <a:fillRect/>
          </a:stretch>
        </p:blipFill>
        <p:spPr>
          <a:xfrm>
            <a:off x="5929918" y="1690689"/>
            <a:ext cx="2017502" cy="3276600"/>
          </a:xfrm>
          <a:prstGeom prst="rect">
            <a:avLst/>
          </a:prstGeom>
        </p:spPr>
      </p:pic>
    </p:spTree>
    <p:extLst>
      <p:ext uri="{BB962C8B-B14F-4D97-AF65-F5344CB8AC3E}">
        <p14:creationId xmlns:p14="http://schemas.microsoft.com/office/powerpoint/2010/main" val="319068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10403F-162A-4B11-ACDA-4F32DFFB211B}"/>
              </a:ext>
            </a:extLst>
          </p:cNvPr>
          <p:cNvSpPr>
            <a:spLocks noGrp="1"/>
          </p:cNvSpPr>
          <p:nvPr>
            <p:ph type="title"/>
          </p:nvPr>
        </p:nvSpPr>
        <p:spPr/>
        <p:txBody>
          <a:bodyPr/>
          <a:lstStyle/>
          <a:p>
            <a:r>
              <a:rPr lang="ru-RU" b="0" i="0" dirty="0">
                <a:solidFill>
                  <a:srgbClr val="333333"/>
                </a:solidFill>
                <a:effectLst/>
                <a:latin typeface="Fira Sans" panose="020B0503050000020004" pitchFamily="34" charset="0"/>
              </a:rPr>
              <a:t>Задача</a:t>
            </a:r>
            <a:endParaRPr lang="ru-RU" dirty="0"/>
          </a:p>
        </p:txBody>
      </p:sp>
      <p:pic>
        <p:nvPicPr>
          <p:cNvPr id="3074" name="Picture 2">
            <a:extLst>
              <a:ext uri="{FF2B5EF4-FFF2-40B4-BE49-F238E27FC236}">
                <a16:creationId xmlns:a16="http://schemas.microsoft.com/office/drawing/2014/main" id="{A5394E5F-E726-4FF7-8822-73C075D59F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6514" y="2125723"/>
            <a:ext cx="10638971" cy="371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070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FE753-A924-4317-B7C1-8C56F766F79F}"/>
              </a:ext>
            </a:extLst>
          </p:cNvPr>
          <p:cNvSpPr>
            <a:spLocks noGrp="1"/>
          </p:cNvSpPr>
          <p:nvPr>
            <p:ph type="title"/>
          </p:nvPr>
        </p:nvSpPr>
        <p:spPr/>
        <p:txBody>
          <a:bodyPr/>
          <a:lstStyle/>
          <a:p>
            <a:r>
              <a:rPr lang="ru-RU" dirty="0">
                <a:latin typeface="Arial" panose="020B0604020202020204" pitchFamily="34" charset="0"/>
                <a:cs typeface="Arial" panose="020B0604020202020204" pitchFamily="34" charset="0"/>
              </a:rPr>
              <a:t>Проблемы</a:t>
            </a:r>
          </a:p>
        </p:txBody>
      </p:sp>
      <p:sp>
        <p:nvSpPr>
          <p:cNvPr id="3" name="Объект 2">
            <a:extLst>
              <a:ext uri="{FF2B5EF4-FFF2-40B4-BE49-F238E27FC236}">
                <a16:creationId xmlns:a16="http://schemas.microsoft.com/office/drawing/2014/main" id="{EB6C978E-5C61-4DA4-8FAD-D13D5316A2FF}"/>
              </a:ext>
            </a:extLst>
          </p:cNvPr>
          <p:cNvSpPr>
            <a:spLocks noGrp="1"/>
          </p:cNvSpPr>
          <p:nvPr>
            <p:ph idx="1"/>
          </p:nvPr>
        </p:nvSpPr>
        <p:spPr/>
        <p:txBody>
          <a:bodyPr/>
          <a:lstStyle/>
          <a:p>
            <a:pPr algn="l">
              <a:buFont typeface="+mj-lt"/>
              <a:buAutoNum type="arabicPeriod"/>
            </a:pPr>
            <a:r>
              <a:rPr lang="ru-RU" b="0" i="0" dirty="0">
                <a:solidFill>
                  <a:srgbClr val="333333"/>
                </a:solidFill>
                <a:effectLst/>
                <a:latin typeface="-apple-system"/>
              </a:rPr>
              <a:t>Ограниченный объём данных;</a:t>
            </a:r>
          </a:p>
          <a:p>
            <a:pPr algn="l">
              <a:buFont typeface="+mj-lt"/>
              <a:buAutoNum type="arabicPeriod"/>
            </a:pPr>
            <a:r>
              <a:rPr lang="ru-RU" b="0" i="0" dirty="0">
                <a:solidFill>
                  <a:srgbClr val="333333"/>
                </a:solidFill>
                <a:effectLst/>
                <a:latin typeface="-apple-system"/>
              </a:rPr>
              <a:t>Ограниченные системные ресурсы (у меня, к примеру, </a:t>
            </a:r>
            <a:r>
              <a:rPr lang="en-US" b="0" i="0" dirty="0">
                <a:solidFill>
                  <a:srgbClr val="333333"/>
                </a:solidFill>
                <a:effectLst/>
                <a:latin typeface="-apple-system"/>
              </a:rPr>
              <a:t>AMD Ryzen 5 3500X 6-Core  3.59 GHz</a:t>
            </a:r>
            <a:r>
              <a:rPr lang="ru-RU" b="0" i="0" dirty="0">
                <a:solidFill>
                  <a:srgbClr val="333333"/>
                </a:solidFill>
                <a:effectLst/>
                <a:latin typeface="-apple-system"/>
              </a:rPr>
              <a:t>, 8 Гб оперативной памяти, NVIDIA GeForce </a:t>
            </a:r>
            <a:r>
              <a:rPr lang="en-US" b="0" i="0" dirty="0">
                <a:solidFill>
                  <a:srgbClr val="333333"/>
                </a:solidFill>
                <a:effectLst/>
                <a:latin typeface="-apple-system"/>
              </a:rPr>
              <a:t>RTX</a:t>
            </a:r>
            <a:r>
              <a:rPr lang="ru-RU" b="0" i="0" dirty="0">
                <a:solidFill>
                  <a:srgbClr val="333333"/>
                </a:solidFill>
                <a:effectLst/>
                <a:latin typeface="-apple-system"/>
              </a:rPr>
              <a:t> </a:t>
            </a:r>
            <a:r>
              <a:rPr lang="en-US" b="0" i="0" dirty="0">
                <a:solidFill>
                  <a:srgbClr val="333333"/>
                </a:solidFill>
                <a:effectLst/>
                <a:latin typeface="-apple-system"/>
              </a:rPr>
              <a:t>3050</a:t>
            </a:r>
            <a:r>
              <a:rPr lang="ru-RU" b="0" i="0" dirty="0">
                <a:solidFill>
                  <a:srgbClr val="333333"/>
                </a:solidFill>
                <a:effectLst/>
                <a:latin typeface="-apple-system"/>
              </a:rPr>
              <a:t>);</a:t>
            </a:r>
          </a:p>
          <a:p>
            <a:pPr algn="l">
              <a:buFont typeface="+mj-lt"/>
              <a:buAutoNum type="arabicPeriod"/>
            </a:pPr>
            <a:r>
              <a:rPr lang="ru-RU" b="0" i="0" dirty="0">
                <a:solidFill>
                  <a:srgbClr val="333333"/>
                </a:solidFill>
                <a:effectLst/>
                <a:latin typeface="-apple-system"/>
              </a:rPr>
              <a:t>Ограниченное время: мы хотим обучать модель меньше суток.</a:t>
            </a:r>
          </a:p>
          <a:p>
            <a:endParaRPr lang="ru-RU" dirty="0"/>
          </a:p>
        </p:txBody>
      </p:sp>
    </p:spTree>
    <p:extLst>
      <p:ext uri="{BB962C8B-B14F-4D97-AF65-F5344CB8AC3E}">
        <p14:creationId xmlns:p14="http://schemas.microsoft.com/office/powerpoint/2010/main" val="2032199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BC6BBC-12C6-4F7F-9BC5-1B93D9222753}"/>
              </a:ext>
            </a:extLst>
          </p:cNvPr>
          <p:cNvSpPr>
            <a:spLocks noGrp="1"/>
          </p:cNvSpPr>
          <p:nvPr>
            <p:ph type="title"/>
          </p:nvPr>
        </p:nvSpPr>
        <p:spPr/>
        <p:txBody>
          <a:bodyPr/>
          <a:lstStyle/>
          <a:p>
            <a:r>
              <a:rPr lang="ru-RU" dirty="0">
                <a:latin typeface="Arial" panose="020B0604020202020204" pitchFamily="34" charset="0"/>
                <a:cs typeface="Arial" panose="020B0604020202020204" pitchFamily="34" charset="0"/>
              </a:rPr>
              <a:t>Структура данных </a:t>
            </a:r>
          </a:p>
        </p:txBody>
      </p:sp>
      <p:pic>
        <p:nvPicPr>
          <p:cNvPr id="9" name="Объект 8">
            <a:extLst>
              <a:ext uri="{FF2B5EF4-FFF2-40B4-BE49-F238E27FC236}">
                <a16:creationId xmlns:a16="http://schemas.microsoft.com/office/drawing/2014/main" id="{D13E077C-7DDD-4DB1-916C-00CF39DBFC56}"/>
              </a:ext>
            </a:extLst>
          </p:cNvPr>
          <p:cNvPicPr>
            <a:picLocks noGrp="1" noChangeAspect="1"/>
          </p:cNvPicPr>
          <p:nvPr>
            <p:ph idx="1"/>
          </p:nvPr>
        </p:nvPicPr>
        <p:blipFill>
          <a:blip r:embed="rId2"/>
          <a:stretch>
            <a:fillRect/>
          </a:stretch>
        </p:blipFill>
        <p:spPr>
          <a:xfrm>
            <a:off x="3450842" y="2154758"/>
            <a:ext cx="5290316" cy="3467602"/>
          </a:xfrm>
        </p:spPr>
      </p:pic>
    </p:spTree>
    <p:extLst>
      <p:ext uri="{BB962C8B-B14F-4D97-AF65-F5344CB8AC3E}">
        <p14:creationId xmlns:p14="http://schemas.microsoft.com/office/powerpoint/2010/main" val="4109189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B74F9E-9781-41BB-9AEF-B58AA62F1E08}"/>
              </a:ext>
            </a:extLst>
          </p:cNvPr>
          <p:cNvSpPr>
            <a:spLocks noGrp="1"/>
          </p:cNvSpPr>
          <p:nvPr>
            <p:ph type="title"/>
          </p:nvPr>
        </p:nvSpPr>
        <p:spPr>
          <a:xfrm>
            <a:off x="838200" y="2766218"/>
            <a:ext cx="10515600" cy="1325563"/>
          </a:xfrm>
        </p:spPr>
        <p:txBody>
          <a:bodyPr/>
          <a:lstStyle/>
          <a:p>
            <a:r>
              <a:rPr lang="ru-RU" dirty="0">
                <a:latin typeface="Arial" panose="020B0604020202020204" pitchFamily="34" charset="0"/>
                <a:cs typeface="Arial" panose="020B0604020202020204" pitchFamily="34" charset="0"/>
              </a:rPr>
              <a:t>Переходим к коду …</a:t>
            </a:r>
          </a:p>
        </p:txBody>
      </p:sp>
    </p:spTree>
    <p:extLst>
      <p:ext uri="{BB962C8B-B14F-4D97-AF65-F5344CB8AC3E}">
        <p14:creationId xmlns:p14="http://schemas.microsoft.com/office/powerpoint/2010/main" val="286833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AA0775-6F9A-4CC4-B80E-6443A641E020}"/>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Вводы и выводы</a:t>
            </a:r>
            <a:endParaRPr lang="ru-RU" dirty="0">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4BC3B675-A3C5-4B88-9607-B46C37DCB2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34089" y="1825625"/>
            <a:ext cx="652382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43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818005-B246-4178-B8D6-6BBED416917D}"/>
              </a:ext>
            </a:extLst>
          </p:cNvPr>
          <p:cNvSpPr>
            <a:spLocks noGrp="1"/>
          </p:cNvSpPr>
          <p:nvPr>
            <p:ph type="title"/>
          </p:nvPr>
        </p:nvSpPr>
        <p:spPr/>
        <p:txBody>
          <a:bodyPr/>
          <a:lstStyle/>
          <a:p>
            <a:r>
              <a:rPr lang="ru-RU" dirty="0">
                <a:latin typeface="Arial" panose="020B0604020202020204" pitchFamily="34" charset="0"/>
                <a:cs typeface="Arial" panose="020B0604020202020204" pitchFamily="34" charset="0"/>
              </a:rPr>
              <a:t>Чего мы хотим от компьютера</a:t>
            </a:r>
          </a:p>
        </p:txBody>
      </p:sp>
      <p:pic>
        <p:nvPicPr>
          <p:cNvPr id="5122" name="Picture 2">
            <a:extLst>
              <a:ext uri="{FF2B5EF4-FFF2-40B4-BE49-F238E27FC236}">
                <a16:creationId xmlns:a16="http://schemas.microsoft.com/office/drawing/2014/main" id="{FD1EC129-575F-497A-8E17-1E3E836385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ED3AD518-E652-4C82-B891-B251B3CF204D}"/>
              </a:ext>
            </a:extLst>
          </p:cNvPr>
          <p:cNvSpPr/>
          <p:nvPr/>
        </p:nvSpPr>
        <p:spPr>
          <a:xfrm>
            <a:off x="5930900" y="3179763"/>
            <a:ext cx="1612900" cy="2540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82DF650-690D-46DD-859E-6448F771A4B4}"/>
              </a:ext>
            </a:extLst>
          </p:cNvPr>
          <p:cNvSpPr/>
          <p:nvPr/>
        </p:nvSpPr>
        <p:spPr>
          <a:xfrm>
            <a:off x="4051300" y="2032000"/>
            <a:ext cx="2628900" cy="38227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80072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FBCB92-0EB1-4190-955F-4CEA2F86EE6A}"/>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Биологические связи</a:t>
            </a:r>
            <a:endParaRPr lang="ru-RU" dirty="0">
              <a:latin typeface="Arial" panose="020B0604020202020204" pitchFamily="34" charset="0"/>
              <a:cs typeface="Arial" panose="020B0604020202020204" pitchFamily="34" charset="0"/>
            </a:endParaRPr>
          </a:p>
        </p:txBody>
      </p:sp>
      <p:pic>
        <p:nvPicPr>
          <p:cNvPr id="5" name="Объект 4">
            <a:extLst>
              <a:ext uri="{FF2B5EF4-FFF2-40B4-BE49-F238E27FC236}">
                <a16:creationId xmlns:a16="http://schemas.microsoft.com/office/drawing/2014/main" id="{8AFF0CA6-621F-4381-A2E8-E433187419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7300" y="111125"/>
            <a:ext cx="8137009" cy="7713886"/>
          </a:xfrm>
        </p:spPr>
      </p:pic>
    </p:spTree>
    <p:extLst>
      <p:ext uri="{BB962C8B-B14F-4D97-AF65-F5344CB8AC3E}">
        <p14:creationId xmlns:p14="http://schemas.microsoft.com/office/powerpoint/2010/main" val="1913625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A83592-9DEA-4CAB-870C-39618AD8C519}"/>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Структура</a:t>
            </a:r>
            <a:endParaRPr lang="ru-RU"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8CDFD2F-B358-4233-9090-62879CEE31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2074" y="1825625"/>
            <a:ext cx="58078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7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B82CE3-32BF-4007-BAF7-884456270EF0}"/>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Первый </a:t>
            </a:r>
            <a:r>
              <a:rPr lang="en-US" b="0" i="0" dirty="0">
                <a:solidFill>
                  <a:srgbClr val="333333"/>
                </a:solidFill>
                <a:effectLst/>
                <a:latin typeface="Arial" panose="020B0604020202020204" pitchFamily="34" charset="0"/>
                <a:cs typeface="Arial" panose="020B0604020202020204" pitchFamily="34" charset="0"/>
              </a:rPr>
              <a:t>c</a:t>
            </a:r>
            <a:r>
              <a:rPr lang="ru-RU" b="0" i="0" dirty="0" err="1">
                <a:solidFill>
                  <a:srgbClr val="333333"/>
                </a:solidFill>
                <a:effectLst/>
                <a:latin typeface="Arial" panose="020B0604020202020204" pitchFamily="34" charset="0"/>
                <a:cs typeface="Arial" panose="020B0604020202020204" pitchFamily="34" charset="0"/>
              </a:rPr>
              <a:t>лой</a:t>
            </a:r>
            <a:r>
              <a:rPr lang="ru-RU" b="0" i="0" dirty="0">
                <a:solidFill>
                  <a:srgbClr val="333333"/>
                </a:solidFill>
                <a:effectLst/>
                <a:latin typeface="Arial" panose="020B0604020202020204" pitchFamily="34" charset="0"/>
                <a:cs typeface="Arial" panose="020B0604020202020204" pitchFamily="34" charset="0"/>
              </a:rPr>
              <a:t> — математическая часть</a:t>
            </a:r>
            <a:endParaRPr lang="ru-RU" dirty="0">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2D5F9586-88C8-47E9-BB06-0C43C53F5AA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2400" y="1690688"/>
            <a:ext cx="8387199" cy="454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18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5084F-0C7A-4D12-B8E8-7698604C90D9}"/>
              </a:ext>
            </a:extLst>
          </p:cNvPr>
          <p:cNvSpPr>
            <a:spLocks noGrp="1"/>
          </p:cNvSpPr>
          <p:nvPr>
            <p:ph type="title"/>
          </p:nvPr>
        </p:nvSpPr>
        <p:spPr/>
        <p:txBody>
          <a:bodyPr/>
          <a:lstStyle/>
          <a:p>
            <a:r>
              <a:rPr lang="ru-RU" b="0" i="0" dirty="0">
                <a:solidFill>
                  <a:srgbClr val="333333"/>
                </a:solidFill>
                <a:effectLst/>
                <a:latin typeface="Arial" panose="020B0604020202020204" pitchFamily="34" charset="0"/>
                <a:cs typeface="Arial" panose="020B0604020202020204" pitchFamily="34" charset="0"/>
              </a:rPr>
              <a:t>Первый слой</a:t>
            </a:r>
            <a:endParaRPr lang="ru-RU" dirty="0">
              <a:latin typeface="Arial" panose="020B060402020202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D57B3F56-B068-43AE-9D04-AAE1559476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1881188"/>
            <a:ext cx="8763415" cy="390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995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4093</Words>
  <Application>Microsoft Office PowerPoint</Application>
  <PresentationFormat>Широкоэкранный</PresentationFormat>
  <Paragraphs>158</Paragraphs>
  <Slides>32</Slides>
  <Notes>28</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32</vt:i4>
      </vt:variant>
    </vt:vector>
  </HeadingPairs>
  <TitlesOfParts>
    <vt:vector size="40" baseType="lpstr">
      <vt:lpstr>-apple-system</vt:lpstr>
      <vt:lpstr>Arial</vt:lpstr>
      <vt:lpstr>Calibri</vt:lpstr>
      <vt:lpstr>Calibri Light</vt:lpstr>
      <vt:lpstr>Fira Sans</vt:lpstr>
      <vt:lpstr>system-ui</vt:lpstr>
      <vt:lpstr>var(--bs-font-monospace)</vt:lpstr>
      <vt:lpstr>Тема Office</vt:lpstr>
      <vt:lpstr>Презентация PowerPoint</vt:lpstr>
      <vt:lpstr>Введение</vt:lpstr>
      <vt:lpstr>Задача</vt:lpstr>
      <vt:lpstr>Вводы и выводы</vt:lpstr>
      <vt:lpstr>Чего мы хотим от компьютера</vt:lpstr>
      <vt:lpstr>Биологические связи</vt:lpstr>
      <vt:lpstr>Структура</vt:lpstr>
      <vt:lpstr>Первый cлой — математическая часть</vt:lpstr>
      <vt:lpstr>Первый слой</vt:lpstr>
      <vt:lpstr>Презентация PowerPoint</vt:lpstr>
      <vt:lpstr>Презентация PowerPoint</vt:lpstr>
      <vt:lpstr>Презентация PowerPoint</vt:lpstr>
      <vt:lpstr>Функции Активации </vt:lpstr>
      <vt:lpstr>Краткое описание градиентного спуска и обратного распространения</vt:lpstr>
      <vt:lpstr>Backpropagation</vt:lpstr>
      <vt:lpstr>Типы функций активации</vt:lpstr>
      <vt:lpstr>Сигмовидная</vt:lpstr>
      <vt:lpstr>Гиперболический тангенс (Tanh)</vt:lpstr>
      <vt:lpstr>Выпрямленные линейные единицы (ReLU)</vt:lpstr>
      <vt:lpstr>Утечка ReLU</vt:lpstr>
      <vt:lpstr>Экспоненциальная линейная единица (ELU)</vt:lpstr>
      <vt:lpstr>Функция автоматической активации (SWISH)</vt:lpstr>
      <vt:lpstr>Идём глубже по сети</vt:lpstr>
      <vt:lpstr>Полносвязные слои</vt:lpstr>
      <vt:lpstr>Обучение</vt:lpstr>
      <vt:lpstr>Презентация PowerPoint</vt:lpstr>
      <vt:lpstr>Скорость обучения</vt:lpstr>
      <vt:lpstr>Презентация PowerPoint</vt:lpstr>
      <vt:lpstr>Данные</vt:lpstr>
      <vt:lpstr>Проблемы</vt:lpstr>
      <vt:lpstr>Структура данных </vt:lpstr>
      <vt:lpstr>Переходим к коду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YUI Changs</dc:creator>
  <cp:lastModifiedBy>YUI Changs</cp:lastModifiedBy>
  <cp:revision>17</cp:revision>
  <dcterms:created xsi:type="dcterms:W3CDTF">2024-02-27T13:46:58Z</dcterms:created>
  <dcterms:modified xsi:type="dcterms:W3CDTF">2024-03-01T20:33:23Z</dcterms:modified>
</cp:coreProperties>
</file>